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87" r:id="rId2"/>
    <p:sldId id="716" r:id="rId3"/>
    <p:sldId id="702" r:id="rId4"/>
    <p:sldId id="717" r:id="rId5"/>
    <p:sldId id="720" r:id="rId6"/>
    <p:sldId id="721" r:id="rId7"/>
    <p:sldId id="718" r:id="rId8"/>
    <p:sldId id="722" r:id="rId9"/>
  </p:sldIdLst>
  <p:sldSz cx="10080625" cy="7559675"/>
  <p:notesSz cx="6858000" cy="96504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kochalsk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BD7"/>
    <a:srgbClr val="000000"/>
    <a:srgbClr val="FF0066"/>
    <a:srgbClr val="CFF4AA"/>
    <a:srgbClr val="FFFF99"/>
    <a:srgbClr val="920000"/>
    <a:srgbClr val="FFFF00"/>
    <a:srgbClr val="DDFA82"/>
  </p:clrMru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0852" autoAdjust="0"/>
  </p:normalViewPr>
  <p:slideViewPr>
    <p:cSldViewPr>
      <p:cViewPr>
        <p:scale>
          <a:sx n="70" d="100"/>
          <a:sy n="70" d="100"/>
        </p:scale>
        <p:origin x="-1056" y="-690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22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303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563" cy="482600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sz="140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>
              <a:defRPr sz="1400"/>
            </a:pPr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81438" y="0"/>
            <a:ext cx="2976562" cy="482600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 algn="r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sz="140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>
              <a:defRPr sz="1400"/>
            </a:pPr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167813"/>
            <a:ext cx="2976563" cy="482600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sz="1400">
                <a:solidFill>
                  <a:srgbClr val="000000"/>
                </a:solidFill>
                <a:latin typeface="Arial" pitchFamily="18"/>
                <a:ea typeface="Lucida Sans Unicode" pitchFamily="34"/>
                <a:cs typeface="Lucida Sans Unicode" pitchFamily="34"/>
              </a:defRPr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>
              <a:defRPr sz="1400"/>
            </a:pPr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81438" y="9167813"/>
            <a:ext cx="2976562" cy="482600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 algn="r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sz="1400">
                <a:latin typeface="+mn-lt"/>
                <a:cs typeface="+mn-cs"/>
              </a:defRPr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>
              <a:defRPr sz="1400"/>
            </a:pPr>
            <a:fld id="{490DFF0A-EA18-40FA-9E69-A64E3A07A3C5}" type="slidenum">
              <a:rPr/>
              <a:pPr>
                <a:defRPr sz="1400"/>
              </a:pPr>
              <a:t>‹#›</a:t>
            </a:fld>
            <a:endParaRPr lang="pl-PL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>
            <a:spLocks noMove="1" noResize="1"/>
          </p:cNvSpPr>
          <p:nvPr/>
        </p:nvSpPr>
        <p:spPr>
          <a:xfrm>
            <a:off x="0" y="0"/>
            <a:ext cx="6858000" cy="965041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lIns="82467" tIns="41234" rIns="82467" bIns="41234" anchor="ctr" anchorCtr="1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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/>
            </a:pPr>
            <a:endParaRPr lang="pl-PL" dirty="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3" name="Dowolny kształt 2"/>
          <p:cNvSpPr/>
          <p:nvPr/>
        </p:nvSpPr>
        <p:spPr>
          <a:xfrm>
            <a:off x="0" y="0"/>
            <a:ext cx="6858000" cy="9650413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82467" tIns="42883" rIns="82467" bIns="42883" anchor="ctr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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/>
            </a:pPr>
            <a:endParaRPr lang="pl-PL" dirty="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4" name="Dowolny kształt 3"/>
          <p:cNvSpPr/>
          <p:nvPr/>
        </p:nvSpPr>
        <p:spPr>
          <a:xfrm>
            <a:off x="0" y="0"/>
            <a:ext cx="6858000" cy="9650413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82467" tIns="42883" rIns="82467" bIns="42883" anchor="ctr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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/>
            </a:pPr>
            <a:endParaRPr lang="pl-PL" dirty="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0" y="0"/>
            <a:ext cx="6858000" cy="9650413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82467" tIns="42883" rIns="82467" bIns="42883" anchor="ctr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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/>
            </a:pPr>
            <a:endParaRPr lang="pl-PL" dirty="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6" name="Dowolny kształt 5"/>
          <p:cNvSpPr/>
          <p:nvPr/>
        </p:nvSpPr>
        <p:spPr>
          <a:xfrm>
            <a:off x="0" y="0"/>
            <a:ext cx="6858000" cy="9650413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82467" tIns="42883" rIns="82467" bIns="42883" anchor="ctr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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/>
            </a:pPr>
            <a:endParaRPr lang="pl-PL" dirty="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7" name="Dowolny kształt 6"/>
          <p:cNvSpPr/>
          <p:nvPr/>
        </p:nvSpPr>
        <p:spPr>
          <a:xfrm>
            <a:off x="0" y="0"/>
            <a:ext cx="6858000" cy="9650413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 gdRefY="" minY="0" maxY="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82467" tIns="42883" rIns="82467" bIns="42883" anchor="ctr"/>
          <a:lstStyle>
            <a:defPPr lvl="0">
              <a:buClr>
                <a:srgbClr val="000000"/>
              </a:buClr>
              <a:buSzPct val="45000"/>
              <a:buFont typeface="Wingdings" pitchFamily="2"/>
              <a:buNone/>
            </a:defPPr>
            <a:lvl1pPr lvl="0">
              <a:buClr>
                <a:srgbClr val="000000"/>
              </a:buClr>
              <a:buSzPct val="45000"/>
              <a:buFont typeface="Wingdings" pitchFamily="2"/>
              <a:buChar char=""/>
            </a:lvl1pPr>
            <a:lvl2pPr lvl="1">
              <a:buClr>
                <a:srgbClr val="000000"/>
              </a:buClr>
              <a:buSzPct val="45000"/>
              <a:buFont typeface="Wingdings" pitchFamily="2"/>
              <a:buChar char=""/>
            </a:lvl2pPr>
            <a:lvl3pPr lvl="2">
              <a:buClr>
                <a:srgbClr val="000000"/>
              </a:buClr>
              <a:buSzPct val="45000"/>
              <a:buFont typeface="Wingdings" pitchFamily="2"/>
              <a:buChar char=""/>
            </a:lvl3pPr>
            <a:lvl4pPr lvl="3">
              <a:buClr>
                <a:srgbClr val="000000"/>
              </a:buClr>
              <a:buSzPct val="45000"/>
              <a:buFont typeface="Wingdings" pitchFamily="2"/>
              <a:buChar char=""/>
            </a:lvl4pPr>
            <a:lvl5pPr lvl="4">
              <a:buClr>
                <a:srgbClr val="000000"/>
              </a:buClr>
              <a:buSzPct val="45000"/>
              <a:buFont typeface="Wingdings" pitchFamily="2"/>
              <a:buChar char=""/>
            </a:lvl5pPr>
            <a:lvl6pPr lvl="5">
              <a:buClr>
                <a:srgbClr val="000000"/>
              </a:buClr>
              <a:buSzPct val="45000"/>
              <a:buFont typeface="Wingdings" pitchFamily="2"/>
              <a:buChar char=""/>
            </a:lvl6pPr>
            <a:lvl7pPr lvl="6">
              <a:buClr>
                <a:srgbClr val="000000"/>
              </a:buClr>
              <a:buSzPct val="45000"/>
              <a:buFont typeface="Wingdings" pitchFamily="2"/>
              <a:buChar char=""/>
            </a:lvl7pPr>
            <a:lvl8pPr lvl="7">
              <a:buClr>
                <a:srgbClr val="000000"/>
              </a:buClr>
              <a:buSzPct val="45000"/>
              <a:buFont typeface="Wingdings" pitchFamily="2"/>
              <a:buChar char=""/>
            </a:lvl8pPr>
            <a:lvl9pPr lvl="8">
              <a:buClr>
                <a:srgbClr val="000000"/>
              </a:buClr>
              <a:buSzPct val="45000"/>
              <a:buFont typeface="Wingdings" pitchFamily="2"/>
              <a:buChar char=""/>
            </a:lvl9pPr>
          </a:lstStyle>
          <a:p>
            <a:pPr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Wingdings" pitchFamily="2"/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/>
            </a:pPr>
            <a:endParaRPr lang="pl-PL" dirty="0">
              <a:solidFill>
                <a:srgbClr val="000000"/>
              </a:solidFill>
              <a:latin typeface="Arial" pitchFamily="18"/>
              <a:ea typeface="Lucida Sans Unicode" pitchFamily="34"/>
              <a:cs typeface="Lucida Sans Unicode" pitchFamily="34"/>
            </a:endParaRPr>
          </a:p>
        </p:txBody>
      </p:sp>
      <p:sp>
        <p:nvSpPr>
          <p:cNvPr id="14344" name="Symbol zastępczy obrazu slajdu 7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17588" y="733425"/>
            <a:ext cx="48133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345" name="Symbol zastępczy notatek 8"/>
          <p:cNvSpPr txBox="1">
            <a:spLocks noGrp="1"/>
          </p:cNvSpPr>
          <p:nvPr>
            <p:ph type="body" sz="quarter" idx="3"/>
          </p:nvPr>
        </p:nvSpPr>
        <p:spPr bwMode="auto">
          <a:xfrm>
            <a:off x="685800" y="4583113"/>
            <a:ext cx="5478463" cy="433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" name="Symbol zastępczy nagłówka 9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68625" cy="4746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l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lang="en-GB" sz="13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Symbol zastępczy daty 10"/>
          <p:cNvSpPr txBox="1">
            <a:spLocks noGrp="1"/>
          </p:cNvSpPr>
          <p:nvPr>
            <p:ph type="dt" idx="1"/>
          </p:nvPr>
        </p:nvSpPr>
        <p:spPr>
          <a:xfrm>
            <a:off x="3881438" y="0"/>
            <a:ext cx="2968625" cy="4746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lang="en-GB" sz="13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2" name="Symbol zastępczy stopki 11"/>
          <p:cNvSpPr txBox="1">
            <a:spLocks noGrp="1"/>
          </p:cNvSpPr>
          <p:nvPr>
            <p:ph type="ftr" sz="quarter" idx="4"/>
          </p:nvPr>
        </p:nvSpPr>
        <p:spPr>
          <a:xfrm>
            <a:off x="0" y="9166225"/>
            <a:ext cx="2968625" cy="4746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l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lang="en-GB" sz="13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Symbol zastępczy numeru slajdu 12"/>
          <p:cNvSpPr txBox="1">
            <a:spLocks noGrp="1"/>
          </p:cNvSpPr>
          <p:nvPr>
            <p:ph type="sldNum" sz="quarter" idx="5"/>
          </p:nvPr>
        </p:nvSpPr>
        <p:spPr>
          <a:xfrm>
            <a:off x="3881438" y="9166225"/>
            <a:ext cx="2968625" cy="4746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11344" algn="l"/>
                <a:tab pos="823020" algn="l"/>
                <a:tab pos="1234696" algn="l"/>
                <a:tab pos="1646371" algn="l"/>
                <a:tab pos="2058046" algn="l"/>
                <a:tab pos="2469722" algn="l"/>
                <a:tab pos="2881397" algn="l"/>
                <a:tab pos="3293072" algn="l"/>
                <a:tab pos="3704747" algn="l"/>
                <a:tab pos="4116423" algn="l"/>
                <a:tab pos="4528097" algn="l"/>
                <a:tab pos="4939773" algn="l"/>
                <a:tab pos="5351449" algn="l"/>
                <a:tab pos="5763124" algn="l"/>
                <a:tab pos="6174799" algn="l"/>
                <a:tab pos="6586474" algn="l"/>
                <a:tab pos="6998150" algn="l"/>
                <a:tab pos="7409824" algn="l"/>
                <a:tab pos="7821500" algn="l"/>
                <a:tab pos="8233175" algn="l"/>
              </a:tabLst>
              <a:defRPr lang="en-GB" sz="13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fld id="{D1A5944B-B619-4CD2-85DF-AE5A2791217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50"/>
      </a:spcBef>
      <a:spcAft>
        <a:spcPct val="0"/>
      </a:spcAft>
      <a:tabLst>
        <a:tab pos="0" algn="l"/>
        <a:tab pos="447675" algn="l"/>
        <a:tab pos="896938" algn="l"/>
        <a:tab pos="1346200" algn="l"/>
        <a:tab pos="1795463" algn="l"/>
        <a:tab pos="2244725" algn="l"/>
        <a:tab pos="2693988" algn="l"/>
        <a:tab pos="3143250" algn="l"/>
        <a:tab pos="3592513" algn="l"/>
        <a:tab pos="4041775" algn="l"/>
        <a:tab pos="4491038" algn="l"/>
        <a:tab pos="4940300" algn="l"/>
        <a:tab pos="5389563" algn="l"/>
        <a:tab pos="5838825" algn="l"/>
        <a:tab pos="6288088" algn="l"/>
        <a:tab pos="6737350" algn="l"/>
        <a:tab pos="7186613" algn="l"/>
        <a:tab pos="7635875" algn="l"/>
        <a:tab pos="8085138" algn="l"/>
        <a:tab pos="8534400" algn="l"/>
        <a:tab pos="8983663" algn="l"/>
      </a:tabLst>
      <a:defRPr lang="pl-PL" sz="1200">
        <a:solidFill>
          <a:srgbClr val="000000"/>
        </a:solidFill>
        <a:latin typeface="Times New Roman" pitchFamily="18"/>
        <a:cs typeface="Tahoma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otes Placeholder 2"/>
          <p:cNvSpPr txBox="1">
            <a:spLocks noGrp="1"/>
          </p:cNvSpPr>
          <p:nvPr>
            <p:ph type="body" idx="1"/>
          </p:nvPr>
        </p:nvSpPr>
        <p:spPr>
          <a:xfrm>
            <a:off x="457200" y="2533650"/>
            <a:ext cx="6172200" cy="7116763"/>
          </a:xfrm>
        </p:spPr>
        <p:txBody>
          <a:bodyPr/>
          <a:lstStyle/>
          <a:p>
            <a:endParaRPr sz="1300" smtClean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7410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465138" y="485775"/>
            <a:ext cx="2568575" cy="19272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7A647-8E07-4301-98B8-2C6BC7C0664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C1EE-3729-41D4-B9E2-02A5799D924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99325" y="261938"/>
            <a:ext cx="2265363" cy="6488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261938"/>
            <a:ext cx="6643687" cy="6488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0B6C-3FB5-4F63-A192-B5D8B3397A9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503238" y="261938"/>
            <a:ext cx="9061450" cy="64881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BA9F-D8F2-4B35-99B3-ED27DCA0E7C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3BCC9-1A8E-4926-9BD1-73A903FAE31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CD921-DF06-400C-9034-16DDA04CEB6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4525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4BCA-99BB-4174-9F16-F31CB20E29A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C107-8625-4505-8913-E8459E85EE3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37EC-7E7F-4E07-90B1-3A376244AB5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DD88-3E21-495A-B9D1-39D09C0B805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802E9-FE44-4FBA-8FD4-05187309E56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29758-B88D-4F85-8DB9-F167AFD0B7E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Pictures/100000000000047D0000032D9B707F57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r:link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 txBox="1">
            <a:spLocks noGrp="1"/>
          </p:cNvSpPr>
          <p:nvPr>
            <p:ph type="title"/>
          </p:nvPr>
        </p:nvSpPr>
        <p:spPr bwMode="auto">
          <a:xfrm>
            <a:off x="503238" y="261938"/>
            <a:ext cx="9061450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27" name="Symbol zastępczy tekstu 2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614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38387" cy="5127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l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pl-PL" sz="14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86113" cy="5127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ctr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pl-PL" sz="14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38387" cy="5127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pl-PL" sz="1400" b="0" i="0" u="none" strike="noStrike" baseline="0">
                <a:solidFill>
                  <a:srgbClr val="000000"/>
                </a:solidFill>
                <a:latin typeface="Times New Roman" pitchFamily="18"/>
                <a:ea typeface="Lucida Sans Unicode" pitchFamily="34"/>
                <a:cs typeface="Lucida Sans Unicode" pitchFamily="34"/>
              </a:defRPr>
            </a:lvl1pPr>
          </a:lstStyle>
          <a:p>
            <a:pPr>
              <a:defRPr/>
            </a:pPr>
            <a:fld id="{0615AAE0-A560-46D5-9441-9B974B32D69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>
    <p:zoom/>
  </p:transition>
  <p:txStyles>
    <p:titleStyle>
      <a:lvl1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lang="pl-PL" sz="4400">
          <a:solidFill>
            <a:srgbClr val="000000"/>
          </a:solidFill>
          <a:latin typeface="Arial" pitchFamily="18"/>
          <a:ea typeface="Lucida Sans Unicode" pitchFamily="34" charset="0"/>
          <a:cs typeface="Lucida Sans Unicode" pitchFamily="34"/>
        </a:defRPr>
      </a:lvl1pPr>
      <a:lvl2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457200"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400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914400"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400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1371600"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400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1828800"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tabLst>
          <a:tab pos="0" algn="l"/>
          <a:tab pos="447675" algn="l"/>
          <a:tab pos="896938" algn="l"/>
          <a:tab pos="1346200" algn="l"/>
          <a:tab pos="1795463" algn="l"/>
          <a:tab pos="2244725" algn="l"/>
          <a:tab pos="2693988" algn="l"/>
          <a:tab pos="3143250" algn="l"/>
          <a:tab pos="3592513" algn="l"/>
          <a:tab pos="4041775" algn="l"/>
          <a:tab pos="4491038" algn="l"/>
          <a:tab pos="4940300" algn="l"/>
          <a:tab pos="5389563" algn="l"/>
          <a:tab pos="5838825" algn="l"/>
          <a:tab pos="6288088" algn="l"/>
          <a:tab pos="6737350" algn="l"/>
          <a:tab pos="7186613" algn="l"/>
          <a:tab pos="7635875" algn="l"/>
          <a:tab pos="8085138" algn="l"/>
          <a:tab pos="8534400" algn="l"/>
          <a:tab pos="8983663" algn="l"/>
        </a:tabLst>
        <a:defRPr sz="4400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342900" indent="-342900" algn="l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har char="•"/>
        <a:tabLst>
          <a:tab pos="23813" algn="l"/>
          <a:tab pos="473075" algn="l"/>
          <a:tab pos="922338" algn="l"/>
          <a:tab pos="1371600" algn="l"/>
          <a:tab pos="1820863" algn="l"/>
          <a:tab pos="2270125" algn="l"/>
          <a:tab pos="2719388" algn="l"/>
          <a:tab pos="3168650" algn="l"/>
          <a:tab pos="3617913" algn="l"/>
          <a:tab pos="4067175" algn="l"/>
          <a:tab pos="4516438" algn="l"/>
          <a:tab pos="4965700" algn="l"/>
          <a:tab pos="5414963" algn="l"/>
          <a:tab pos="5864225" algn="l"/>
          <a:tab pos="6313488" algn="l"/>
          <a:tab pos="6762750" algn="l"/>
          <a:tab pos="7212013" algn="l"/>
          <a:tab pos="7661275" algn="l"/>
          <a:tab pos="8110538" algn="l"/>
          <a:tab pos="8559800" algn="l"/>
        </a:tabLst>
        <a:defRPr lang="pl-PL" sz="3200">
          <a:solidFill>
            <a:srgbClr val="000000"/>
          </a:solidFill>
          <a:latin typeface="Arial" pitchFamily="18"/>
          <a:ea typeface="Lucida Sans Unicode" pitchFamily="34" charset="0"/>
          <a:cs typeface="Lucida Sans Unicode" pitchFamily="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Lucida Sans Unicode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Lucida Sans Unicode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Lucida Sans Unicode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Lucida Sans Unicode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9138" y="6659563"/>
            <a:ext cx="8353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/>
              <a:t>październik-grudzień 2015 r.</a:t>
            </a:r>
            <a:endParaRPr lang="pl-PL" b="1">
              <a:solidFill>
                <a:schemeClr val="tx2"/>
              </a:solidFill>
              <a:latin typeface="Arial Narrow" pitchFamily="34" charset="0"/>
              <a:ea typeface="BatangChe"/>
              <a:cs typeface="BatangChe"/>
            </a:endParaRPr>
          </a:p>
        </p:txBody>
      </p:sp>
      <p:sp>
        <p:nvSpPr>
          <p:cNvPr id="16386" name="Podtytuł 4"/>
          <p:cNvSpPr txBox="1">
            <a:spLocks noGrp="1"/>
          </p:cNvSpPr>
          <p:nvPr>
            <p:ph type="subTitle" idx="1"/>
          </p:nvPr>
        </p:nvSpPr>
        <p:spPr>
          <a:xfrm>
            <a:off x="0" y="2065338"/>
            <a:ext cx="10080625" cy="1931987"/>
          </a:xfrm>
        </p:spPr>
        <p:txBody>
          <a:bodyPr/>
          <a:lstStyle/>
          <a:p>
            <a:r>
              <a:rPr sz="2400" b="1" smtClean="0">
                <a:solidFill>
                  <a:schemeClr val="tx1"/>
                </a:solidFill>
                <a:latin typeface="Cambria" pitchFamily="18" charset="0"/>
                <a:cs typeface="Lucida Sans Unicode" pitchFamily="34" charset="0"/>
              </a:rPr>
              <a:t>Rządowy program „Bezpieczna i przyjazna szkoła</a:t>
            </a:r>
            <a:r>
              <a:rPr sz="2400" b="1" smtClean="0">
                <a:solidFill>
                  <a:schemeClr val="tx1"/>
                </a:solidFill>
                <a:latin typeface="Arial" charset="0"/>
                <a:cs typeface="Lucida Sans Unicode" pitchFamily="34" charset="0"/>
              </a:rPr>
              <a:t>”</a:t>
            </a:r>
          </a:p>
        </p:txBody>
      </p:sp>
      <p:sp>
        <p:nvSpPr>
          <p:cNvPr id="16387" name="Tytuł 5"/>
          <p:cNvSpPr txBox="1">
            <a:spLocks noGrp="1"/>
          </p:cNvSpPr>
          <p:nvPr>
            <p:ph type="ctrTitle"/>
          </p:nvPr>
        </p:nvSpPr>
        <p:spPr>
          <a:xfrm>
            <a:off x="754063" y="2422525"/>
            <a:ext cx="8569325" cy="2857500"/>
          </a:xfrm>
        </p:spPr>
        <p:txBody>
          <a:bodyPr/>
          <a:lstStyle/>
          <a:p>
            <a:r>
              <a:rPr sz="4800" b="1" smtClean="0">
                <a:solidFill>
                  <a:srgbClr val="006BD7"/>
                </a:solidFill>
                <a:latin typeface="Cambria" pitchFamily="18" charset="0"/>
                <a:cs typeface="Lucida Sans Unicode" pitchFamily="34" charset="0"/>
              </a:rPr>
              <a:t>Uczeń w sieci</a:t>
            </a:r>
            <a:r>
              <a:rPr b="1" smtClean="0">
                <a:solidFill>
                  <a:srgbClr val="006BD7"/>
                </a:solidFill>
                <a:latin typeface="Cambria" pitchFamily="18" charset="0"/>
                <a:cs typeface="Lucida Sans Unicode" pitchFamily="34" charset="0"/>
              </a:rPr>
              <a:t/>
            </a:r>
            <a:br>
              <a:rPr b="1" smtClean="0">
                <a:solidFill>
                  <a:srgbClr val="006BD7"/>
                </a:solidFill>
                <a:latin typeface="Cambria" pitchFamily="18" charset="0"/>
                <a:cs typeface="Lucida Sans Unicode" pitchFamily="34" charset="0"/>
              </a:rPr>
            </a:br>
            <a:r>
              <a:rPr sz="3600" b="1" smtClean="0">
                <a:solidFill>
                  <a:srgbClr val="006BD7"/>
                </a:solidFill>
                <a:latin typeface="Cambria" pitchFamily="18" charset="0"/>
                <a:cs typeface="Lucida Sans Unicode" pitchFamily="34" charset="0"/>
              </a:rPr>
              <a:t>program podnoszenia poziomu bezpieczeństwa w Internecie </a:t>
            </a:r>
            <a:br>
              <a:rPr sz="3600" b="1" smtClean="0">
                <a:solidFill>
                  <a:srgbClr val="006BD7"/>
                </a:solidFill>
                <a:latin typeface="Cambria" pitchFamily="18" charset="0"/>
                <a:cs typeface="Lucida Sans Unicode" pitchFamily="34" charset="0"/>
              </a:rPr>
            </a:br>
            <a:r>
              <a:rPr sz="3600" b="1" smtClean="0">
                <a:solidFill>
                  <a:srgbClr val="006BD7"/>
                </a:solidFill>
                <a:latin typeface="Cambria" pitchFamily="18" charset="0"/>
                <a:cs typeface="Lucida Sans Unicode" pitchFamily="34" charset="0"/>
              </a:rPr>
              <a:t>szkołach i placówkach Miasta Lublin</a:t>
            </a:r>
            <a:r>
              <a:rPr smtClean="0">
                <a:solidFill>
                  <a:srgbClr val="006BD7"/>
                </a:solidFill>
                <a:latin typeface="Cambria" pitchFamily="18" charset="0"/>
                <a:cs typeface="Lucida Sans Unicode" pitchFamily="34" charset="0"/>
              </a:rPr>
              <a:t/>
            </a:r>
            <a:br>
              <a:rPr smtClean="0">
                <a:solidFill>
                  <a:srgbClr val="006BD7"/>
                </a:solidFill>
                <a:latin typeface="Cambria" pitchFamily="18" charset="0"/>
                <a:cs typeface="Lucida Sans Unicode" pitchFamily="34" charset="0"/>
              </a:rPr>
            </a:br>
            <a:endParaRPr smtClean="0">
              <a:solidFill>
                <a:srgbClr val="006BD7"/>
              </a:solidFill>
              <a:latin typeface="Cambria" pitchFamily="18" charset="0"/>
              <a:cs typeface="Lucida Sans Unicode" pitchFamily="34" charset="0"/>
            </a:endParaRPr>
          </a:p>
        </p:txBody>
      </p:sp>
      <p:pic>
        <p:nvPicPr>
          <p:cNvPr id="16388" name="Obraz 8" descr="pobran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4188" y="5065713"/>
            <a:ext cx="12017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az 9" descr="1-175562_mo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54500" y="4994275"/>
            <a:ext cx="167163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az 10" descr="logo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69125" y="4922838"/>
            <a:ext cx="13239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 txBox="1">
            <a:spLocks noGrp="1"/>
          </p:cNvSpPr>
          <p:nvPr>
            <p:ph type="title"/>
          </p:nvPr>
        </p:nvSpPr>
        <p:spPr>
          <a:xfrm>
            <a:off x="576263" y="971550"/>
            <a:ext cx="9061450" cy="1338263"/>
          </a:xfrm>
        </p:spPr>
        <p:txBody>
          <a:bodyPr/>
          <a:lstStyle/>
          <a:p>
            <a:r>
              <a:rPr sz="3200" b="1" smtClean="0">
                <a:solidFill>
                  <a:srgbClr val="006BD7"/>
                </a:solidFill>
                <a:latin typeface="Arial" charset="0"/>
                <a:cs typeface="Lucida Sans Unicode" pitchFamily="34" charset="0"/>
              </a:rPr>
              <a:t>ORGANIZATORZY:</a:t>
            </a:r>
          </a:p>
        </p:txBody>
      </p:sp>
      <p:pic>
        <p:nvPicPr>
          <p:cNvPr id="18434" name="Obraz 8" descr="pobran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25" y="2922588"/>
            <a:ext cx="17732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Obraz 10" descr="1-175562_mo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3000" y="2708275"/>
            <a:ext cx="25431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Obraz 11" descr="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7750" y="2779713"/>
            <a:ext cx="18542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ole tekstowe 8"/>
          <p:cNvSpPr txBox="1">
            <a:spLocks noChangeArrowheads="1"/>
          </p:cNvSpPr>
          <p:nvPr/>
        </p:nvSpPr>
        <p:spPr bwMode="auto">
          <a:xfrm>
            <a:off x="0" y="1350963"/>
            <a:ext cx="10080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 b="1">
                <a:solidFill>
                  <a:srgbClr val="006BD7"/>
                </a:solidFill>
                <a:latin typeface="Cambria" pitchFamily="18" charset="0"/>
              </a:rPr>
              <a:t>26.10.2015- Spotkania dla dyrektorów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2111375" y="4208463"/>
            <a:ext cx="5786438" cy="9286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459" name="pole tekstowe 9"/>
          <p:cNvSpPr txBox="1">
            <a:spLocks noChangeArrowheads="1"/>
          </p:cNvSpPr>
          <p:nvPr/>
        </p:nvSpPr>
        <p:spPr bwMode="auto">
          <a:xfrm>
            <a:off x="0" y="4279900"/>
            <a:ext cx="10080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latin typeface="Cambria" pitchFamily="18" charset="0"/>
              </a:rPr>
              <a:t>Miejsce spotkania: </a:t>
            </a:r>
            <a:r>
              <a:rPr lang="pl-PL" sz="2000">
                <a:latin typeface="Cambria" pitchFamily="18" charset="0"/>
              </a:rPr>
              <a:t>Wydział Oświaty i Wychowania 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ul. Narutowicza 37/39,  sala konferencyjna</a:t>
            </a:r>
          </a:p>
        </p:txBody>
      </p:sp>
      <p:sp>
        <p:nvSpPr>
          <p:cNvPr id="19460" name="pole tekstowe 10"/>
          <p:cNvSpPr txBox="1">
            <a:spLocks noChangeArrowheads="1"/>
          </p:cNvSpPr>
          <p:nvPr/>
        </p:nvSpPr>
        <p:spPr bwMode="auto">
          <a:xfrm>
            <a:off x="254000" y="2136775"/>
            <a:ext cx="9826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latin typeface="Cambria" pitchFamily="18" charset="0"/>
              </a:rPr>
              <a:t>8:00 – 10:00  </a:t>
            </a:r>
            <a:r>
              <a:rPr lang="pl-PL" sz="2000">
                <a:latin typeface="Cambria" pitchFamily="18" charset="0"/>
              </a:rPr>
              <a:t>dla dyrektorów szkół </a:t>
            </a:r>
            <a:r>
              <a:rPr lang="pl-PL" sz="2000" b="1">
                <a:latin typeface="Cambria" pitchFamily="18" charset="0"/>
              </a:rPr>
              <a:t>podstawowych</a:t>
            </a:r>
            <a:r>
              <a:rPr lang="pl-PL" sz="2000">
                <a:latin typeface="Cambria" pitchFamily="18" charset="0"/>
              </a:rPr>
              <a:t>, gimnazjów,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	            ZSO 6, ZSO 4, ZS 7, ZS 8, ZS 9, ZS 12 (46 osób)</a:t>
            </a:r>
          </a:p>
          <a:p>
            <a:endParaRPr lang="pl-PL" sz="2000">
              <a:latin typeface="Cambria" pitchFamily="18" charset="0"/>
            </a:endParaRPr>
          </a:p>
          <a:p>
            <a:r>
              <a:rPr lang="pl-PL" sz="2000" b="1">
                <a:latin typeface="Cambria" pitchFamily="18" charset="0"/>
              </a:rPr>
              <a:t>11:00 – 13:00 </a:t>
            </a:r>
            <a:r>
              <a:rPr lang="pl-PL" sz="2000">
                <a:latin typeface="Cambria" pitchFamily="18" charset="0"/>
              </a:rPr>
              <a:t>dla dyrektorów szkół </a:t>
            </a:r>
            <a:r>
              <a:rPr lang="pl-PL" sz="2000" b="1">
                <a:latin typeface="Cambria" pitchFamily="18" charset="0"/>
              </a:rPr>
              <a:t>ponadgimnazjalnych</a:t>
            </a:r>
            <a:r>
              <a:rPr lang="pl-PL" sz="2000">
                <a:latin typeface="Cambria" pitchFamily="18" charset="0"/>
              </a:rPr>
              <a:t>, specjalnych ośrodków 		             szkolno – wychowawczych,  burs szkolnych, 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                             MOS, ZSO 1, ZSO 2, ZS 4, ZSO 5, ZS 10, ZS 11 (38 os.)</a:t>
            </a:r>
            <a:endParaRPr lang="pl-PL"/>
          </a:p>
        </p:txBody>
      </p:sp>
      <p:sp>
        <p:nvSpPr>
          <p:cNvPr id="19461" name="pole tekstowe 12"/>
          <p:cNvSpPr txBox="1">
            <a:spLocks noChangeArrowheads="1"/>
          </p:cNvSpPr>
          <p:nvPr/>
        </p:nvSpPr>
        <p:spPr bwMode="auto">
          <a:xfrm>
            <a:off x="0" y="5351463"/>
            <a:ext cx="103981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latin typeface="Cambria" pitchFamily="18" charset="0"/>
              </a:rPr>
              <a:t>Planowany przebieg spotkania: </a:t>
            </a:r>
          </a:p>
          <a:p>
            <a:pPr>
              <a:buFont typeface="Wingdings" pitchFamily="2" charset="2"/>
              <a:buChar char="§"/>
            </a:pPr>
            <a:r>
              <a:rPr lang="pl-PL" sz="2000">
                <a:latin typeface="Cambria" pitchFamily="18" charset="0"/>
              </a:rPr>
              <a:t> omówienie spraw organizacyjnych,</a:t>
            </a:r>
          </a:p>
          <a:p>
            <a:pPr>
              <a:buFont typeface="Wingdings" pitchFamily="2" charset="2"/>
              <a:buChar char="§"/>
            </a:pPr>
            <a:r>
              <a:rPr lang="pl-PL" sz="2000">
                <a:latin typeface="Cambria" pitchFamily="18" charset="0"/>
              </a:rPr>
              <a:t>wystąpienie przedstawiciela Wydziału ds. walki z cyberprzestępczością Komendy   Wojewódzkiej Policji, przedstawiciela Straży Miejskiej oraz dr Ireneusza Siudema.</a:t>
            </a:r>
          </a:p>
          <a:p>
            <a:endParaRPr lang="pl-PL" sz="200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rostokąt 1"/>
          <p:cNvSpPr>
            <a:spLocks noChangeArrowheads="1"/>
          </p:cNvSpPr>
          <p:nvPr/>
        </p:nvSpPr>
        <p:spPr bwMode="auto">
          <a:xfrm>
            <a:off x="1182688" y="1350963"/>
            <a:ext cx="8196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3600" b="1">
                <a:solidFill>
                  <a:srgbClr val="006BD7"/>
                </a:solidFill>
                <a:latin typeface="Cambria" pitchFamily="18" charset="0"/>
              </a:rPr>
              <a:t>27.10.2015-</a:t>
            </a:r>
            <a:r>
              <a:rPr lang="pl-PL" sz="2800" b="1">
                <a:solidFill>
                  <a:srgbClr val="006BD7"/>
                </a:solidFill>
                <a:latin typeface="Cambria" pitchFamily="18" charset="0"/>
              </a:rPr>
              <a:t> </a:t>
            </a:r>
            <a:r>
              <a:rPr lang="pl-PL" sz="3600" b="1">
                <a:solidFill>
                  <a:srgbClr val="006BD7"/>
                </a:solidFill>
                <a:latin typeface="Cambria" pitchFamily="18" charset="0"/>
              </a:rPr>
              <a:t>Spotkania dla nauczycieli</a:t>
            </a:r>
            <a:endParaRPr lang="pl-PL" sz="2800" b="1">
              <a:solidFill>
                <a:srgbClr val="006BD7"/>
              </a:solidFill>
              <a:latin typeface="Cambria" pitchFamily="18" charset="0"/>
            </a:endParaRPr>
          </a:p>
        </p:txBody>
      </p:sp>
      <p:sp>
        <p:nvSpPr>
          <p:cNvPr id="20482" name="pole tekstowe 2"/>
          <p:cNvSpPr txBox="1">
            <a:spLocks noChangeArrowheads="1"/>
          </p:cNvSpPr>
          <p:nvPr/>
        </p:nvSpPr>
        <p:spPr bwMode="auto">
          <a:xfrm>
            <a:off x="254000" y="2708275"/>
            <a:ext cx="9572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latin typeface="Cambria" pitchFamily="18" charset="0"/>
              </a:rPr>
              <a:t>8:00 – 12:00 </a:t>
            </a:r>
            <a:r>
              <a:rPr lang="pl-PL" sz="2000">
                <a:latin typeface="Cambria" pitchFamily="18" charset="0"/>
              </a:rPr>
              <a:t>dla nauczycieli szkół podstawowych (180 os.)</a:t>
            </a:r>
          </a:p>
          <a:p>
            <a:r>
              <a:rPr lang="pl-PL" sz="2000" b="1">
                <a:latin typeface="Cambria" pitchFamily="18" charset="0"/>
              </a:rPr>
              <a:t>13:00-17:00</a:t>
            </a:r>
            <a:r>
              <a:rPr lang="pl-PL" sz="2000">
                <a:latin typeface="Cambria" pitchFamily="18" charset="0"/>
              </a:rPr>
              <a:t> dla nauczycieli, gimnazjów, szkół ponadgimnazjalnych i burs szkolnych 	          (200 os.)</a:t>
            </a:r>
          </a:p>
          <a:p>
            <a:endParaRPr lang="pl-PL" sz="2000">
              <a:latin typeface="Cambria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897063" y="4065588"/>
            <a:ext cx="5786437" cy="9286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484" name="pole tekstowe 4"/>
          <p:cNvSpPr txBox="1">
            <a:spLocks noChangeArrowheads="1"/>
          </p:cNvSpPr>
          <p:nvPr/>
        </p:nvSpPr>
        <p:spPr bwMode="auto">
          <a:xfrm>
            <a:off x="1968500" y="4137025"/>
            <a:ext cx="578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latin typeface="Cambria" pitchFamily="18" charset="0"/>
              </a:rPr>
              <a:t>Miejsce spotkania</a:t>
            </a:r>
            <a:r>
              <a:rPr lang="pl-PL" sz="2000">
                <a:latin typeface="Cambria" pitchFamily="18" charset="0"/>
              </a:rPr>
              <a:t>:  Zespół Szkół nr 5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im. Jana Pawła II w Lublinie , ul. Elsnera 5</a:t>
            </a:r>
          </a:p>
        </p:txBody>
      </p:sp>
      <p:sp>
        <p:nvSpPr>
          <p:cNvPr id="20485" name="pole tekstowe 5"/>
          <p:cNvSpPr txBox="1">
            <a:spLocks noChangeArrowheads="1"/>
          </p:cNvSpPr>
          <p:nvPr/>
        </p:nvSpPr>
        <p:spPr bwMode="auto">
          <a:xfrm>
            <a:off x="0" y="5208588"/>
            <a:ext cx="10398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latin typeface="Cambria" pitchFamily="18" charset="0"/>
              </a:rPr>
              <a:t>Planowany przebieg spotkania: </a:t>
            </a:r>
          </a:p>
          <a:p>
            <a:pPr>
              <a:buFont typeface="Arial" charset="0"/>
              <a:buChar char="•"/>
            </a:pPr>
            <a:r>
              <a:rPr lang="pl-PL" sz="2000">
                <a:latin typeface="Cambria" pitchFamily="18" charset="0"/>
              </a:rPr>
              <a:t>powitanie uczestników oraz informacje wstępne,</a:t>
            </a:r>
          </a:p>
          <a:p>
            <a:pPr>
              <a:buFont typeface="Arial" charset="0"/>
              <a:buChar char="•"/>
            </a:pPr>
            <a:r>
              <a:rPr lang="pl-PL" sz="2000">
                <a:latin typeface="Cambria" pitchFamily="18" charset="0"/>
              </a:rPr>
              <a:t>wystąpienie przedstawiciela Wydziału Zdrowia i Spraw Społecznych, przedstawiciela    Wydziału ds. walki z cyberprzestępczością Komendy Wojewódzkiej Policji, 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przedstawiciela Straży Miejskiej, oraz dr Ireneusza Siudema.</a:t>
            </a:r>
          </a:p>
          <a:p>
            <a:endParaRPr lang="pl-PL" sz="2000" b="1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rostokąt 1"/>
          <p:cNvSpPr>
            <a:spLocks noChangeArrowheads="1"/>
          </p:cNvSpPr>
          <p:nvPr/>
        </p:nvSpPr>
        <p:spPr bwMode="auto">
          <a:xfrm>
            <a:off x="1182688" y="1350963"/>
            <a:ext cx="758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3600" b="1">
                <a:solidFill>
                  <a:srgbClr val="006BD7"/>
                </a:solidFill>
                <a:latin typeface="Cambria" pitchFamily="18" charset="0"/>
              </a:rPr>
              <a:t>28.10.2015-</a:t>
            </a:r>
            <a:r>
              <a:rPr lang="pl-PL" sz="2800" b="1">
                <a:solidFill>
                  <a:srgbClr val="006BD7"/>
                </a:solidFill>
                <a:latin typeface="Cambria" pitchFamily="18" charset="0"/>
              </a:rPr>
              <a:t> </a:t>
            </a:r>
            <a:r>
              <a:rPr lang="pl-PL" sz="3600" b="1">
                <a:solidFill>
                  <a:srgbClr val="006BD7"/>
                </a:solidFill>
                <a:latin typeface="Cambria" pitchFamily="18" charset="0"/>
              </a:rPr>
              <a:t>Spotkania dla uczniów</a:t>
            </a:r>
            <a:endParaRPr lang="pl-PL" sz="2800" b="1">
              <a:solidFill>
                <a:srgbClr val="006BD7"/>
              </a:solidFill>
              <a:latin typeface="Cambria" pitchFamily="18" charset="0"/>
            </a:endParaRPr>
          </a:p>
        </p:txBody>
      </p:sp>
      <p:sp>
        <p:nvSpPr>
          <p:cNvPr id="21506" name="pole tekstowe 2"/>
          <p:cNvSpPr txBox="1">
            <a:spLocks noChangeArrowheads="1"/>
          </p:cNvSpPr>
          <p:nvPr/>
        </p:nvSpPr>
        <p:spPr bwMode="auto">
          <a:xfrm>
            <a:off x="468313" y="2279650"/>
            <a:ext cx="9429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latin typeface="Cambria" pitchFamily="18" charset="0"/>
              </a:rPr>
              <a:t>9:00 - 11:00  </a:t>
            </a:r>
            <a:r>
              <a:rPr lang="pl-PL" sz="2000">
                <a:latin typeface="Cambria" pitchFamily="18" charset="0"/>
              </a:rPr>
              <a:t>dla uczniów SOSW, MOS, ZS 4 (30 os.)</a:t>
            </a:r>
          </a:p>
          <a:p>
            <a:r>
              <a:rPr lang="pl-PL" sz="2000" b="1">
                <a:latin typeface="Cambria" pitchFamily="18" charset="0"/>
              </a:rPr>
              <a:t>12:00 – 15:00 </a:t>
            </a:r>
            <a:r>
              <a:rPr lang="pl-PL" sz="2000">
                <a:latin typeface="Cambria" pitchFamily="18" charset="0"/>
              </a:rPr>
              <a:t>dla nauczycieli SOSW, MOS, ZS 4 (30 os.)</a:t>
            </a:r>
          </a:p>
          <a:p>
            <a:endParaRPr lang="pl-PL" sz="2000">
              <a:latin typeface="Cambria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897063" y="3351213"/>
            <a:ext cx="5929312" cy="1357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1508" name="pole tekstowe 4"/>
          <p:cNvSpPr txBox="1">
            <a:spLocks noChangeArrowheads="1"/>
          </p:cNvSpPr>
          <p:nvPr/>
        </p:nvSpPr>
        <p:spPr bwMode="auto">
          <a:xfrm>
            <a:off x="1968500" y="3351213"/>
            <a:ext cx="57864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latin typeface="Cambria" pitchFamily="18" charset="0"/>
              </a:rPr>
              <a:t>Miejsce spotkania</a:t>
            </a:r>
            <a:r>
              <a:rPr lang="pl-PL" sz="2000">
                <a:latin typeface="Cambria" pitchFamily="18" charset="0"/>
              </a:rPr>
              <a:t>: siedziba  Specjalnego Ośrodka Szkolno -Wychowawczego 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dla Dzieci i Młodzieży Niepełnosprawnych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im. Prof. Zofii Sękowskiej, ul. Wyścigowa 31</a:t>
            </a:r>
          </a:p>
        </p:txBody>
      </p:sp>
      <p:sp>
        <p:nvSpPr>
          <p:cNvPr id="21509" name="pole tekstowe 6"/>
          <p:cNvSpPr txBox="1">
            <a:spLocks noChangeArrowheads="1"/>
          </p:cNvSpPr>
          <p:nvPr/>
        </p:nvSpPr>
        <p:spPr bwMode="auto">
          <a:xfrm>
            <a:off x="0" y="5208588"/>
            <a:ext cx="10398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latin typeface="Cambria" pitchFamily="18" charset="0"/>
              </a:rPr>
              <a:t>Planowany przebieg spotkania: </a:t>
            </a:r>
          </a:p>
          <a:p>
            <a:pPr>
              <a:buFont typeface="Arial" charset="0"/>
              <a:buChar char="•"/>
            </a:pPr>
            <a:r>
              <a:rPr lang="pl-PL" sz="2000">
                <a:latin typeface="Cambria" pitchFamily="18" charset="0"/>
              </a:rPr>
              <a:t>powitanie uczestników oraz informacje wstępne,</a:t>
            </a:r>
          </a:p>
          <a:p>
            <a:pPr>
              <a:buFont typeface="Arial" charset="0"/>
              <a:buChar char="•"/>
            </a:pPr>
            <a:r>
              <a:rPr lang="pl-PL" sz="2000">
                <a:latin typeface="Cambria" pitchFamily="18" charset="0"/>
              </a:rPr>
              <a:t>wystąpienie przedstawiciela Wydziału Zdrowia i Spraw Społecznych, przedstawiciela    Wydziału ds. walki z cyberprzestępczością Komendy Wojewódzkiej Policji, 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przedstawiciela Straży Miejskiej, oraz dr Ireneusza Siudema.</a:t>
            </a:r>
          </a:p>
          <a:p>
            <a:endParaRPr lang="pl-PL" sz="2000" b="1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rostokąt 1"/>
          <p:cNvSpPr>
            <a:spLocks noChangeArrowheads="1"/>
          </p:cNvSpPr>
          <p:nvPr/>
        </p:nvSpPr>
        <p:spPr bwMode="auto">
          <a:xfrm>
            <a:off x="1254125" y="1350963"/>
            <a:ext cx="758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3600" b="1">
                <a:solidFill>
                  <a:srgbClr val="006BD7"/>
                </a:solidFill>
                <a:latin typeface="Cambria" pitchFamily="18" charset="0"/>
              </a:rPr>
              <a:t>29.10.2015-</a:t>
            </a:r>
            <a:r>
              <a:rPr lang="pl-PL" sz="2800" b="1">
                <a:solidFill>
                  <a:srgbClr val="006BD7"/>
                </a:solidFill>
                <a:latin typeface="Cambria" pitchFamily="18" charset="0"/>
              </a:rPr>
              <a:t> </a:t>
            </a:r>
            <a:r>
              <a:rPr lang="pl-PL" sz="3600" b="1">
                <a:solidFill>
                  <a:srgbClr val="006BD7"/>
                </a:solidFill>
                <a:latin typeface="Cambria" pitchFamily="18" charset="0"/>
              </a:rPr>
              <a:t>Spotkania dla uczniów</a:t>
            </a:r>
            <a:endParaRPr lang="pl-PL" sz="2800" b="1">
              <a:solidFill>
                <a:srgbClr val="006BD7"/>
              </a:solidFill>
              <a:latin typeface="Cambria" pitchFamily="18" charset="0"/>
            </a:endParaRPr>
          </a:p>
        </p:txBody>
      </p:sp>
      <p:sp>
        <p:nvSpPr>
          <p:cNvPr id="22530" name="pole tekstowe 2"/>
          <p:cNvSpPr txBox="1">
            <a:spLocks noChangeArrowheads="1"/>
          </p:cNvSpPr>
          <p:nvPr/>
        </p:nvSpPr>
        <p:spPr bwMode="auto">
          <a:xfrm>
            <a:off x="468313" y="2208213"/>
            <a:ext cx="9429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latin typeface="Cambria" pitchFamily="18" charset="0"/>
              </a:rPr>
              <a:t>9:00-11:30 </a:t>
            </a:r>
            <a:r>
              <a:rPr lang="pl-PL" sz="2000">
                <a:latin typeface="Cambria" pitchFamily="18" charset="0"/>
              </a:rPr>
              <a:t>dla uczniów szkół podstawowych (180 os.)</a:t>
            </a:r>
          </a:p>
          <a:p>
            <a:r>
              <a:rPr lang="pl-PL" sz="2000" b="1">
                <a:latin typeface="Cambria" pitchFamily="18" charset="0"/>
              </a:rPr>
              <a:t>12:00 – 15:00 </a:t>
            </a:r>
            <a:r>
              <a:rPr lang="pl-PL" sz="2000">
                <a:latin typeface="Cambria" pitchFamily="18" charset="0"/>
              </a:rPr>
              <a:t>dla uczniów gimnazjów i szkół ponadgimnazjalnych, burs szkolnych 	(200 os.)</a:t>
            </a:r>
          </a:p>
        </p:txBody>
      </p:sp>
      <p:sp>
        <p:nvSpPr>
          <p:cNvPr id="4" name="Prostokąt 3"/>
          <p:cNvSpPr/>
          <p:nvPr/>
        </p:nvSpPr>
        <p:spPr>
          <a:xfrm>
            <a:off x="1968500" y="3708400"/>
            <a:ext cx="5929313" cy="1071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2532" name="pole tekstowe 4"/>
          <p:cNvSpPr txBox="1">
            <a:spLocks noChangeArrowheads="1"/>
          </p:cNvSpPr>
          <p:nvPr/>
        </p:nvSpPr>
        <p:spPr bwMode="auto">
          <a:xfrm>
            <a:off x="1968500" y="3708400"/>
            <a:ext cx="59293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latin typeface="Cambria" pitchFamily="18" charset="0"/>
              </a:rPr>
              <a:t>Miejsce spotkania</a:t>
            </a:r>
            <a:r>
              <a:rPr lang="pl-PL" sz="2000">
                <a:latin typeface="Cambria" pitchFamily="18" charset="0"/>
              </a:rPr>
              <a:t>: Szkoła Podstawowa nr 43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im. Ignacego Jana Paderewskiego w Lublinie,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ul. Józefa Śliwińskiego 5</a:t>
            </a:r>
          </a:p>
        </p:txBody>
      </p:sp>
      <p:sp>
        <p:nvSpPr>
          <p:cNvPr id="22533" name="pole tekstowe 5"/>
          <p:cNvSpPr txBox="1">
            <a:spLocks noChangeArrowheads="1"/>
          </p:cNvSpPr>
          <p:nvPr/>
        </p:nvSpPr>
        <p:spPr bwMode="auto">
          <a:xfrm>
            <a:off x="0" y="5208588"/>
            <a:ext cx="10398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latin typeface="Cambria" pitchFamily="18" charset="0"/>
              </a:rPr>
              <a:t>Planowany przebieg spotkania: </a:t>
            </a:r>
          </a:p>
          <a:p>
            <a:pPr>
              <a:buFont typeface="Arial" charset="0"/>
              <a:buChar char="•"/>
            </a:pPr>
            <a:r>
              <a:rPr lang="pl-PL" sz="2000">
                <a:latin typeface="Cambria" pitchFamily="18" charset="0"/>
              </a:rPr>
              <a:t>powitanie uczestników oraz informacje wstępne,</a:t>
            </a:r>
          </a:p>
          <a:p>
            <a:pPr>
              <a:buFont typeface="Arial" charset="0"/>
              <a:buChar char="•"/>
            </a:pPr>
            <a:r>
              <a:rPr lang="pl-PL" sz="2000">
                <a:latin typeface="Cambria" pitchFamily="18" charset="0"/>
              </a:rPr>
              <a:t>wystąpienie przedstawiciela Wydziału Zdrowia i Spraw Społecznych, przedstawiciela    Wydziału ds. walki z cyberprzestępczością Komendy Wojewódzkiej Policji, </a:t>
            </a:r>
            <a:br>
              <a:rPr lang="pl-PL" sz="2000">
                <a:latin typeface="Cambria" pitchFamily="18" charset="0"/>
              </a:rPr>
            </a:br>
            <a:r>
              <a:rPr lang="pl-PL" sz="2000">
                <a:latin typeface="Cambria" pitchFamily="18" charset="0"/>
              </a:rPr>
              <a:t>przedstawiciela Straży Miejskiej, oraz dr Ireneusza Siudema.</a:t>
            </a:r>
          </a:p>
          <a:p>
            <a:endParaRPr lang="pl-PL" sz="2000" b="1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ole tekstowe 1"/>
          <p:cNvSpPr txBox="1">
            <a:spLocks noChangeArrowheads="1"/>
          </p:cNvSpPr>
          <p:nvPr/>
        </p:nvSpPr>
        <p:spPr bwMode="auto">
          <a:xfrm>
            <a:off x="611188" y="2708275"/>
            <a:ext cx="9215437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Prawo autorskie,</a:t>
            </a:r>
          </a:p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Prawne skutki przestępczości komputerowej,</a:t>
            </a:r>
          </a:p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Zagrożenia przestępczością komputerową,</a:t>
            </a:r>
          </a:p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Ochrona wizerunku,</a:t>
            </a:r>
          </a:p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Niebezpieczne kontakty,</a:t>
            </a:r>
          </a:p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Cyberprzemoc,</a:t>
            </a:r>
          </a:p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Stalking i inne aspekty korzystania z multimediów, uzależnienia związane </a:t>
            </a:r>
            <a:br>
              <a:rPr lang="pl-PL" sz="2100">
                <a:latin typeface="Cambria" pitchFamily="18" charset="0"/>
              </a:rPr>
            </a:br>
            <a:r>
              <a:rPr lang="pl-PL" sz="2100">
                <a:latin typeface="Cambria" pitchFamily="18" charset="0"/>
              </a:rPr>
              <a:t>      z nadużywaniem Internetu i ich skutki,</a:t>
            </a:r>
          </a:p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Jakie działania powinna podjąć ofiara i gdzie może szukać pomocy,</a:t>
            </a:r>
          </a:p>
          <a:p>
            <a:pPr>
              <a:buFont typeface="Wingdings" pitchFamily="2" charset="2"/>
              <a:buChar char="Ø"/>
            </a:pPr>
            <a:r>
              <a:rPr lang="pl-PL" sz="2100">
                <a:latin typeface="Cambria" pitchFamily="18" charset="0"/>
              </a:rPr>
              <a:t>  Jak powinni zachowywać się świadkowie cyberprzemocy</a:t>
            </a:r>
          </a:p>
        </p:txBody>
      </p:sp>
      <p:sp>
        <p:nvSpPr>
          <p:cNvPr id="23554" name="pole tekstowe 2"/>
          <p:cNvSpPr txBox="1">
            <a:spLocks noChangeArrowheads="1"/>
          </p:cNvSpPr>
          <p:nvPr/>
        </p:nvSpPr>
        <p:spPr bwMode="auto">
          <a:xfrm>
            <a:off x="1182688" y="1350963"/>
            <a:ext cx="7429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 b="1">
                <a:solidFill>
                  <a:srgbClr val="006BD7"/>
                </a:solidFill>
                <a:latin typeface="Cambria" pitchFamily="18" charset="0"/>
              </a:rPr>
              <a:t>Zagadnienia, które zostaną przybliżone podczas szkoleń: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smtClean="0">
              <a:latin typeface="Arial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374</Words>
  <Application>Microsoft Office PowerPoint</Application>
  <PresentationFormat>Niestandardowy</PresentationFormat>
  <Paragraphs>43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8" baseType="lpstr">
      <vt:lpstr>Arial</vt:lpstr>
      <vt:lpstr>Lucida Sans Unicode</vt:lpstr>
      <vt:lpstr>Times New Roman</vt:lpstr>
      <vt:lpstr>Tahoma</vt:lpstr>
      <vt:lpstr>Calibri</vt:lpstr>
      <vt:lpstr>Wingdings</vt:lpstr>
      <vt:lpstr>Arial Narrow</vt:lpstr>
      <vt:lpstr>BatangChe</vt:lpstr>
      <vt:lpstr>Cambria</vt:lpstr>
      <vt:lpstr>Domyślnie</vt:lpstr>
      <vt:lpstr>Uczeń w sieci program podnoszenia poziomu bezpieczeństwa w Internecie  szkołach i placówkach Miasta Lublin </vt:lpstr>
      <vt:lpstr>ORGANIZATORZY: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procesowe  w Urzędzie Miasta Lublin wykorzystan</dc:title>
  <dc:creator>user</dc:creator>
  <cp:lastModifiedBy>mromanczuk</cp:lastModifiedBy>
  <cp:revision>1889</cp:revision>
  <dcterms:modified xsi:type="dcterms:W3CDTF">2015-11-13T12:22:47Z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ja 1">
    <vt:lpwstr/>
  </property>
  <property fmtid="{D5CDD505-2E9C-101B-9397-08002B2CF9AE}" pid="3" name="Informacja 2">
    <vt:lpwstr/>
  </property>
  <property fmtid="{D5CDD505-2E9C-101B-9397-08002B2CF9AE}" pid="4" name="Informacja 3">
    <vt:lpwstr/>
  </property>
  <property fmtid="{D5CDD505-2E9C-101B-9397-08002B2CF9AE}" pid="5" name="Informacja 4">
    <vt:lpwstr/>
  </property>
</Properties>
</file>