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7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C1A8A6F-7690-4DD0-9E8E-45048567B45C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216000" y="801720"/>
            <a:ext cx="7125840" cy="400824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281480" y="10155240"/>
            <a:ext cx="327420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B01EF46-E038-401A-A6AF-630B6A78DCCF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://www.lublin.eu/budzetobywatelski" TargetMode="External"/><Relationship Id="rId2" Type="http://schemas.openxmlformats.org/officeDocument/2006/relationships/hyperlink" Target="https://www.facebook.com/obywatelskilbn" TargetMode="External"/><Relationship Id="rId3" Type="http://schemas.openxmlformats.org/officeDocument/2006/relationships/hyperlink" Target="https://www.facebook.com/obywatelskilbn" TargetMode="External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D:\Biuro Partycypacji Społecznej - Grafiki Paweł Batyra\Loga\PNG Kolorowe\LOGO_KONSULTACJE SPOŁECZNE 1.png"/>
          <p:cNvPicPr/>
          <p:nvPr/>
        </p:nvPicPr>
        <p:blipFill>
          <a:blip r:embed="rId1"/>
          <a:srcRect l="0" t="15224" r="13288" b="0"/>
          <a:stretch/>
        </p:blipFill>
        <p:spPr>
          <a:xfrm>
            <a:off x="4511880" y="0"/>
            <a:ext cx="7677720" cy="456156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7412400" y="4182840"/>
            <a:ext cx="4677840" cy="21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7b1e59"/>
                </a:solidFill>
                <a:latin typeface="Arial"/>
                <a:ea typeface="DejaVu Sans"/>
              </a:rPr>
              <a:t>Budżet Obywatelski 2022 (VIII edycja)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800" spc="-1" strike="noStrike">
                <a:solidFill>
                  <a:srgbClr val="7b1e59"/>
                </a:solidFill>
                <a:latin typeface="Arial"/>
                <a:ea typeface="DejaVu Sans"/>
              </a:rPr>
              <a:t>RAPORT Z KONSULTACJI SPOŁECZNYCH</a:t>
            </a:r>
            <a:br/>
            <a:r>
              <a:rPr b="0" lang="pl-PL" sz="1400" spc="-1" strike="noStrike">
                <a:solidFill>
                  <a:srgbClr val="7b1e59"/>
                </a:solidFill>
                <a:latin typeface="Arial"/>
                <a:ea typeface="DejaVu Sans"/>
              </a:rPr>
              <a:t>10 stycznia 2021</a:t>
            </a:r>
            <a:endParaRPr b="0" lang="pl-PL" sz="1400" spc="-1" strike="noStrike">
              <a:latin typeface="Arial"/>
            </a:endParaRPr>
          </a:p>
        </p:txBody>
      </p:sp>
      <p:pic>
        <p:nvPicPr>
          <p:cNvPr id="84" name="Picture 2" descr="C:\Users\User\Desktop\129135443_5223429981004074_5665458493676124312_o.jpg"/>
          <p:cNvPicPr/>
          <p:nvPr/>
        </p:nvPicPr>
        <p:blipFill>
          <a:blip r:embed="rId2"/>
          <a:stretch/>
        </p:blipFill>
        <p:spPr>
          <a:xfrm>
            <a:off x="0" y="1022040"/>
            <a:ext cx="5563800" cy="494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32800" y="1484640"/>
            <a:ext cx="4817520" cy="46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Większość opinii została zgłoszona jako pojedyncze głosy. Zaledwie kilka tematów sprowokowało pojawienie się większej ilości uwag w odniesieniu do nich. Biorąc pod uwagę ten fakt, oraz pojawiające się pozytywne opinie o obecnym kształcie regulaminu, można wskazać, że jest on w wysokim stopniu konsensusem i ma spore poparcie społeczne.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Pojedyncze uwagi dotyczyły m.in.: ilości głosów na projekty dzielnicowe i ogólnomiejskie oraz limitów kosztów projektów inwestycyjnych i miękkich.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Uczestnicy i uczestniczki konsultacji w większej mierze skupili się na kwestiach opisu projektów. Wskazywano, że opis projektu powinien być bardziej precyzyjny, powinien jednoznacznie wskazywać działki, których dotyczą wnioski, a sam projekt powinien zawierać więcej niż przysłowiowe 2 zadania. Podkreślono potrzebę łączenia projektów tematycznie zbieżnych.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0" y="583200"/>
            <a:ext cx="4480560" cy="106452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6167880" y="1772640"/>
            <a:ext cx="4817520" cy="46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Osoby uczestniczące w konsultacjach wielokrotnie wskazały na konieczność wzmożonej promocji samego Budżetu Obywatelskiego, także wśród grup niekorzystających z Internetu, oraz dostosowanie możliwości głosowania do ich potrzeb. Jako trudność zniechęcającą do udziału w BO, a zwłaszcza do zgłaszanie projektów, wskazano coroczną mobilizację dużych środowisk, spółdzielni mieszkaniowych, klubów sportowych czy rad dzielnic.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1327680"/>
            <a:ext cx="4689360" cy="51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Wśród tematów, które najmocniej wybrzmiały w konsultacjach znajdujemy: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Problem ogólnodostępności – dla osób przygotowujących projekty jest ona trudna do zdefiniowania i oceny. Sugerowano, by: „odstąpić od wymogu ogólnodostępności w przypadku projektów realizowanych w szkołach, przedszkolach, żłobkach, miejskich instytucjach kultury czy bibliotekach”.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Usunięcie wymogu realizacji projektów ogólnomiejskich w co najmniej 2 dzielnicach.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582600" y="1196640"/>
            <a:ext cx="4689360" cy="51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Problemy związane z weryfikacją i oceną projektów przez zespół oceniający. Pojawiła się prośba aby oceny dokonywali pojedynczy członkowie i podpisywali się pod nią.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Niedostateczna informacja o bezpośrednich realizatorach projektów oraz o postępach w ich realizacji.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Niedostateczna promocja Budżetu Obywatelskiego, brak materiałów drukowanych oraz kampanii informacyjnej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 przestrzeni miasta.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0" y="583200"/>
            <a:ext cx="4480560" cy="106452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40000" y="1647720"/>
            <a:ext cx="4689360" cy="51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Umożliwienie składania projektów dotyczących wyposażenia bądź remontów placówek oświatowych, niezależnie od dostępności efektów projektu dla potencjalnie wszystkich mieszkańców i mieszkanek.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Wsparcie w pisaniu projektów a zwłaszcza w ich budżetowaniu, co może zachęcić kolejne osoby do zgłaszania swoich pomysłów. 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Uzupełnienie regulaminu o zapis dotyczący konieczności realizacji zwycięskich projektów w ciągu roku,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lub w wyjątkowych sytuacjach – w roku kolejnym.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Zmiany kwot granicznych projektów.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6582600" y="1327680"/>
            <a:ext cx="4689360" cy="51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Usunięcie wymogu wskazania dwóch dzielnic w projekcie ogólnomiejskim.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Usunięcia z regulaminu ograniczenia do 2 zadań inwestycyjnych w ramach jednego projektu ogólnomiejskiego.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Wskazywano konieczność wprowadzenia zakazu składania projektów obejmujących tylko i wyłącznie dokumentację techniczną, gdyż takie działania nie pokazują efektów Budżetu Obywatelskiego.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0" y="583200"/>
            <a:ext cx="4480560" cy="106452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OPINIE I POMYSŁY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787320" y="331344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br/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WNIOSKI I REKOMENDACJE 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35" name="Picture 5" descr="D:\Biuro Partycypacji Społecznej - Grafiki Paweł Batyra\Loga\PNG Białe\Logo.png"/>
          <p:cNvPicPr/>
          <p:nvPr/>
        </p:nvPicPr>
        <p:blipFill>
          <a:blip r:embed="rId1"/>
          <a:srcRect l="24907" t="14877" r="0" b="0"/>
          <a:stretch/>
        </p:blipFill>
        <p:spPr>
          <a:xfrm>
            <a:off x="0" y="0"/>
            <a:ext cx="4414680" cy="303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583200"/>
            <a:ext cx="2935800" cy="57708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WNIOSKI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32800" y="1484640"/>
            <a:ext cx="4817520" cy="46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Uczestnicy i uczestniczki konsultacji społecznych co roku widzą potrzebę drobnych modyfikacji w regulaminie BO, która niewątpliwie wynika z ich obserwacji procesu. Wyraźnie wskazują na wyzwania,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z którymi boryka się BO: konieczność lepszego informowania, promocji oraz realizacji projektów w terminie.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Część osób ogólnodostępność postrzega jako zagrożenie dla projektów w takich przestrzeniach jak szkoły czy przedszkola.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Wiele głosów dotyczyło konieczności zmiany warunków przygotowania projektów ogólnomiejskich – w szczególności zasadę realizacji działań w dwóch dzielnicach w projekcie oraz ograniczenia zakresu do 2 zadań inwestycyjnych.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Akcentowano także konieczność rezygnacji z możliwości tworzenia wyłącznie dokumentacji projektowej w ramach BO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200" spc="-1" strike="noStrike">
              <a:latin typeface="Arial"/>
            </a:endParaRPr>
          </a:p>
        </p:txBody>
      </p:sp>
      <p:pic>
        <p:nvPicPr>
          <p:cNvPr id="138" name="Obraz 3" descr=""/>
          <p:cNvPicPr/>
          <p:nvPr/>
        </p:nvPicPr>
        <p:blipFill>
          <a:blip r:embed="rId1"/>
          <a:stretch/>
        </p:blipFill>
        <p:spPr>
          <a:xfrm>
            <a:off x="5708520" y="1801800"/>
            <a:ext cx="6084360" cy="405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583200"/>
            <a:ext cx="4507200" cy="57708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REKOMENDACJE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532800" y="1484640"/>
            <a:ext cx="4817520" cy="44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7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W wyniku konsultacji społecznych w regulaminie BO rekomendujemy następujące zmiany:</a:t>
            </a:r>
            <a:endParaRPr b="0" lang="pl-PL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StarSymbol"/>
              <a:buChar char="-"/>
            </a:pPr>
            <a:r>
              <a:rPr b="0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zniesienie konieczności wskazywania dwóch dzielnic </a:t>
            </a:r>
            <a:br/>
            <a:r>
              <a:rPr b="0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w projekcie ogólnomiejskim;</a:t>
            </a:r>
            <a:endParaRPr b="0" lang="pl-PL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StarSymbol"/>
              <a:buChar char="-"/>
            </a:pPr>
            <a:r>
              <a:rPr b="0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z uwagi na powyższą zmianę, proponujemy zmianę kwoty maksymalnej projektu ogólnomiejskiego inwestycyjnego do 1 000 000 zł;</a:t>
            </a:r>
            <a:endParaRPr b="0" lang="pl-PL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StarSymbol"/>
              <a:buChar char="-"/>
            </a:pPr>
            <a:r>
              <a:rPr b="0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wprowadzenie zapisu uniemożliwiającego składanie projektów dotyczących tylko i wyłącznie dokumentacji;</a:t>
            </a:r>
            <a:endParaRPr b="0" lang="pl-PL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StarSymbol"/>
              <a:buChar char="-"/>
            </a:pPr>
            <a:r>
              <a:rPr b="0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intensyfikację działań promocyjno-informacyjnych aby dotrzeć do nowych środowisk, nieuczestniczących w BO;</a:t>
            </a:r>
            <a:endParaRPr b="0" lang="pl-PL" sz="1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StarSymbol"/>
              <a:buChar char="-"/>
            </a:pPr>
            <a:r>
              <a:rPr b="0" lang="pl-PL" sz="1600" spc="-1" strike="noStrike">
                <a:solidFill>
                  <a:srgbClr val="5e5e5e"/>
                </a:solidFill>
                <a:latin typeface="Arial"/>
                <a:ea typeface="DejaVu Sans"/>
              </a:rPr>
              <a:t>publikację okresowych raportów z postępów prac oraz jasne informowanie o podmiocie odpowiedzialnym bezpośrednio za realizację projektu.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141" name="Obraz 3" descr=""/>
          <p:cNvPicPr/>
          <p:nvPr/>
        </p:nvPicPr>
        <p:blipFill>
          <a:blip r:embed="rId1"/>
          <a:stretch/>
        </p:blipFill>
        <p:spPr>
          <a:xfrm>
            <a:off x="5708520" y="1185840"/>
            <a:ext cx="6084360" cy="405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2"/>
          <p:cNvSpPr/>
          <p:nvPr/>
        </p:nvSpPr>
        <p:spPr>
          <a:xfrm>
            <a:off x="787320" y="3313440"/>
            <a:ext cx="9141120" cy="238464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CO DALEJ?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44" name="Picture 5" descr="D:\Biuro Partycypacji Społecznej - Grafiki Paweł Batyra\Loga\PNG Białe\Logo.png"/>
          <p:cNvPicPr/>
          <p:nvPr/>
        </p:nvPicPr>
        <p:blipFill>
          <a:blip r:embed="rId1"/>
          <a:srcRect l="24907" t="14877" r="0" b="0"/>
          <a:stretch/>
        </p:blipFill>
        <p:spPr>
          <a:xfrm>
            <a:off x="0" y="0"/>
            <a:ext cx="4414680" cy="303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32800" y="1397160"/>
            <a:ext cx="4842000" cy="46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Biuro Partycypacji Społecznej przygotuje projekt zmian regulaminu Budżetu Obywatelskiego na sesję Rady Miasta Lublin.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To Rada Miasta Lublin zdecyduje, które ze zmian zostaną uwzględnione.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Nabór projektów w tegorocznej edycji chcielibyśmy przeprowadzić na przełomie marca i kwietnia 2021.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Działania informacyjno-promocyjne zostaną zintensyfikowane od dziś. Zapraszamy na stronę </a:t>
            </a:r>
            <a:r>
              <a:rPr b="0" lang="pl-PL" sz="1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www.lublin.eu/budzetobywatelski</a:t>
            </a: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 oraz na portal Facebook: </a:t>
            </a:r>
            <a:r>
              <a:rPr b="0" lang="pl-PL" sz="1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</a:t>
            </a:r>
            <a:r>
              <a:rPr b="0" lang="pl-PL" sz="1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www.facebook.com/obywatelskilbn</a:t>
            </a: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0" y="583200"/>
            <a:ext cx="3024720" cy="106452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 DALEJ?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47" name="Obraz 3" descr=""/>
          <p:cNvPicPr/>
          <p:nvPr/>
        </p:nvPicPr>
        <p:blipFill>
          <a:blip r:embed="rId4"/>
          <a:stretch/>
        </p:blipFill>
        <p:spPr>
          <a:xfrm>
            <a:off x="5708520" y="2133000"/>
            <a:ext cx="6084360" cy="405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Picture 5" descr="D:\Biuro Partycypacji Społecznej - Grafiki Paweł Batyra\Loga\PNG Białe\Logo.png"/>
          <p:cNvPicPr/>
          <p:nvPr/>
        </p:nvPicPr>
        <p:blipFill>
          <a:blip r:embed="rId1"/>
          <a:srcRect l="24907" t="14877" r="0" b="0"/>
          <a:stretch/>
        </p:blipFill>
        <p:spPr>
          <a:xfrm>
            <a:off x="0" y="0"/>
            <a:ext cx="4414680" cy="3039120"/>
          </a:xfrm>
          <a:prstGeom prst="rect">
            <a:avLst/>
          </a:prstGeom>
          <a:ln w="0"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787320" y="331344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OPIS AKCJI INFORMACYJNEJ</a:t>
            </a:r>
            <a:br/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O KONSULTACJACH</a:t>
            </a:r>
            <a:endParaRPr b="0" lang="pl-PL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ymbol zastępczy zawartości 2" descr=""/>
          <p:cNvPicPr/>
          <p:nvPr/>
        </p:nvPicPr>
        <p:blipFill>
          <a:blip r:embed="rId1"/>
          <a:stretch/>
        </p:blipFill>
        <p:spPr>
          <a:xfrm>
            <a:off x="5742000" y="2133000"/>
            <a:ext cx="6111000" cy="407268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0" y="561600"/>
            <a:ext cx="5237280" cy="106452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AKCJA INFORMACYJNA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32800" y="1397160"/>
            <a:ext cx="4689360" cy="46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Informacje o konsultacjach zostały wysłane do: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Radnych Rady Miasta Lublin;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Autorów i autorek projektów BO;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Mediów lokalnych;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Rady Działalności Pożytku Publicznego.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Informacje o konsultacjach opublikowano: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Na stronie internetowej Urzędu Miasta Lublin;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 Biuletynie Informacji Publicznej Miasta Lublin;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Na Elektronicznej Tablicy Informacyjnej Miasta Lublin;</a:t>
            </a:r>
            <a:endParaRPr b="0" lang="pl-PL" sz="12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001"/>
              </a:spcBef>
              <a:buClr>
                <a:srgbClr val="5e5e5e"/>
              </a:buClr>
              <a:buFont typeface="Arial"/>
              <a:buChar char="•"/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Na profilach społecznościowych Miasto Lublin i Obywatelski Lublin.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300360" y="1062360"/>
            <a:ext cx="5219640" cy="50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900000" y="1258920"/>
            <a:ext cx="5145120" cy="3421080"/>
          </a:xfrm>
          <a:prstGeom prst="rect">
            <a:avLst/>
          </a:prstGeom>
          <a:ln w="0"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900000" y="4860000"/>
            <a:ext cx="5040000" cy="68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Beata Stepaniuk - Kuśmierzak</a:t>
            </a: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,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Zastępca Prezydenta Miasta Lublin ds. Kultury, Sportu i Partycypacji</a:t>
            </a: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6840000" y="353520"/>
            <a:ext cx="4680000" cy="450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br/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-</a:t>
            </a:r>
            <a:r>
              <a:rPr b="0" i="1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 Co roku rozmawiamy z mieszkańcami Lublina o tym, jakie zmiany chcą wprowadzić do regulaminu Budżetu Obywatelskiego. Miniony rok był szczególny ze względu na pandemię, tym bardziej cieszy nas fakt, że lublinianie tak licznie wzięli udział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 konsultacjach. Dzięki uwagom regulamin jest modyfikowany,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a środki finansowe inwestowane zgodnie z oczekiwaniami mieszkańców. Dziękuję wszystkim, którzy wzięli udział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 konsultacjach Budżetu Obywatelskiego. Jestem przekonana, że razem osiągniemy wspólne cele. Bez Was nie byłoby Budżetu Obywatelskiego.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388080" y="488160"/>
            <a:ext cx="11079000" cy="8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INFORMACJE O TYCH KONSULTACJACH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388080" y="1917720"/>
            <a:ext cx="3888360" cy="7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388080" y="2025000"/>
            <a:ext cx="61786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2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Arial"/>
                <a:ea typeface="DejaVu Sans"/>
              </a:rPr>
              <a:t>JEDNOSTKA ODPOWIEDZIALNA ZA KONSULTACJE: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Arial"/>
                <a:ea typeface="DejaVu Sans"/>
              </a:rPr>
              <a:t>Biuro Partycypacji Społecznej – Urząd Miasta Lublin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Arial"/>
                <a:ea typeface="DejaVu Sans"/>
              </a:rPr>
              <a:t>partycypacja@lublin.eu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Arial"/>
                <a:ea typeface="DejaVu Sans"/>
              </a:rPr>
              <a:t>81 466 20 50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388080" y="3972240"/>
            <a:ext cx="1168344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2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pl-PL" sz="1400" spc="-1" strike="noStrike">
                <a:solidFill>
                  <a:srgbClr val="ffffff"/>
                </a:solidFill>
                <a:latin typeface="Arial"/>
                <a:ea typeface="DejaVu Sans"/>
              </a:rPr>
              <a:t>Konsultacje społeczne wspierało Stowarzyszenie Lubelska Grupa Badawcza w ramach projektu „Wsparcie procesów partycypacyjnych”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1321920" y="342900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6000" spc="-1" strike="noStrike">
                <a:solidFill>
                  <a:srgbClr val="ffffff"/>
                </a:solidFill>
                <a:latin typeface="Arial"/>
                <a:ea typeface="DejaVu Sans"/>
              </a:rPr>
              <a:t>DZIĘKUJEMY </a:t>
            </a:r>
            <a:br/>
            <a:r>
              <a:rPr b="0" lang="pl-PL" sz="6000" spc="-1" strike="noStrike">
                <a:solidFill>
                  <a:srgbClr val="ffffff"/>
                </a:solidFill>
                <a:latin typeface="Arial"/>
                <a:ea typeface="DejaVu Sans"/>
              </a:rPr>
              <a:t>ZA WSZYSTKIE OPINIE!</a:t>
            </a:r>
            <a:endParaRPr b="0" lang="pl-PL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878400" y="325656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O CO PYTALIŚMY?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91" name="Picture 5" descr="D:\Biuro Partycypacji Społecznej - Grafiki Paweł Batyra\Loga\PNG Białe\Logo.png"/>
          <p:cNvPicPr/>
          <p:nvPr/>
        </p:nvPicPr>
        <p:blipFill>
          <a:blip r:embed="rId2"/>
          <a:srcRect l="24907" t="14877" r="0" b="0"/>
          <a:stretch/>
        </p:blipFill>
        <p:spPr>
          <a:xfrm>
            <a:off x="0" y="0"/>
            <a:ext cx="4414680" cy="303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38080" y="685800"/>
            <a:ext cx="4689360" cy="59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br/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Budżet Obywatelski ma za zadanie włączać mieszkańców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i mieszkanki do udziału w decydowaniu o tym, co ma powstać czy też dziać się w Lublinie, budować więzi między członkami społeczności lokalnych, generować innowacyjne pomysły.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Budżet Obywatelski to jedna z praktyk współdecydowania, mających na celu zaangażowanie mieszkańców i mieszkanek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 proces zarządzania miastem. Skuteczność BO polega przede wszystkim na tym, że pozwala mieszkańcom i mieszkankom podejmować decyzje o rozwoju miasta oraz promuje innowacyjność i przedsiębiorczość. Ponadto buduje zaufanie mieszkańców do samorządu i jego przedstawicieli.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Budżet Obywatelski (BO) w Lublinie jest realizowany od 2014 roku. Dotychczas przeprowadzono siedem edycji tego przedsięwzięcia.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. 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0" y="583200"/>
            <a:ext cx="4569120" cy="57708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CO PYTALIŚMY?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487240" y="5632560"/>
            <a:ext cx="30312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Obraz 128" descr=""/>
          <p:cNvPicPr/>
          <p:nvPr/>
        </p:nvPicPr>
        <p:blipFill>
          <a:blip r:embed="rId1"/>
          <a:stretch/>
        </p:blipFill>
        <p:spPr>
          <a:xfrm>
            <a:off x="5951880" y="1674000"/>
            <a:ext cx="5926680" cy="394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1327680"/>
            <a:ext cx="4689360" cy="51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Co roku, po zakończeniu BO organizujemy konsultacje społeczne.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Regulamin BO ustaliła Rada Miasta Lublin na początku 2019 r. Na potrzeby każdej edycji jest on modyfikowany.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Rok 2020 to nowe, nieoczekiwane wcześniej okoliczności, związane z pandemią koronawirusa. Miała ona duży wpływ na BO w Lublinie – począwszy od przesunięcia terminów,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przez brak możliwości tradycyjnych spotkań, na problemach z realizacją projektów kończąc.</a:t>
            </a:r>
            <a:br/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838080" y="3989880"/>
            <a:ext cx="4689360" cy="51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Przedmiotem konsultacji było tradycyjnie  poznanie opinii mieszkanek i mieszkańców na temat ewentualnych zmian w regulaminie kolejnej edycji Budżetu Obywatelskiego.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0" y="583200"/>
            <a:ext cx="4569120" cy="57708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CO PYTALIŚMY?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99" name="Obraz 1" descr=""/>
          <p:cNvPicPr/>
          <p:nvPr/>
        </p:nvPicPr>
        <p:blipFill>
          <a:blip r:embed="rId1"/>
          <a:stretch/>
        </p:blipFill>
        <p:spPr>
          <a:xfrm>
            <a:off x="6239880" y="1628640"/>
            <a:ext cx="5186880" cy="377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911880" y="327816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KALENDARIUM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5374080" y="791640"/>
            <a:ext cx="5506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103" name="Picture 5" descr="D:\Biuro Partycypacji Społecznej - Grafiki Paweł Batyra\Loga\PNG Białe\Logo.png"/>
          <p:cNvPicPr/>
          <p:nvPr/>
        </p:nvPicPr>
        <p:blipFill>
          <a:blip r:embed="rId1"/>
          <a:srcRect l="24907" t="14877" r="0" b="0"/>
          <a:stretch/>
        </p:blipFill>
        <p:spPr>
          <a:xfrm>
            <a:off x="0" y="0"/>
            <a:ext cx="4414680" cy="303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310040" y="1995840"/>
            <a:ext cx="146520" cy="155520"/>
          </a:xfrm>
          <a:prstGeom prst="rect">
            <a:avLst/>
          </a:prstGeom>
          <a:solidFill>
            <a:srgbClr val="7b1e5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1310040" y="2674440"/>
            <a:ext cx="146520" cy="155520"/>
          </a:xfrm>
          <a:prstGeom prst="rect">
            <a:avLst/>
          </a:prstGeom>
          <a:solidFill>
            <a:srgbClr val="7b1e5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3"/>
          <p:cNvSpPr/>
          <p:nvPr/>
        </p:nvSpPr>
        <p:spPr>
          <a:xfrm>
            <a:off x="1310040" y="3352680"/>
            <a:ext cx="146520" cy="155520"/>
          </a:xfrm>
          <a:prstGeom prst="rect">
            <a:avLst/>
          </a:prstGeom>
          <a:solidFill>
            <a:srgbClr val="7b1e5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1310040" y="4026960"/>
            <a:ext cx="146520" cy="155520"/>
          </a:xfrm>
          <a:prstGeom prst="rect">
            <a:avLst/>
          </a:prstGeom>
          <a:solidFill>
            <a:srgbClr val="7b1e5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5"/>
          <p:cNvSpPr/>
          <p:nvPr/>
        </p:nvSpPr>
        <p:spPr>
          <a:xfrm>
            <a:off x="1310040" y="4709880"/>
            <a:ext cx="146520" cy="155520"/>
          </a:xfrm>
          <a:prstGeom prst="rect">
            <a:avLst/>
          </a:prstGeom>
          <a:solidFill>
            <a:srgbClr val="7b1e5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6"/>
          <p:cNvSpPr/>
          <p:nvPr/>
        </p:nvSpPr>
        <p:spPr>
          <a:xfrm>
            <a:off x="1384560" y="2153880"/>
            <a:ext cx="0" cy="2706120"/>
          </a:xfrm>
          <a:prstGeom prst="line">
            <a:avLst/>
          </a:prstGeom>
          <a:ln w="9360">
            <a:solidFill>
              <a:srgbClr val="7b1e5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7"/>
          <p:cNvSpPr/>
          <p:nvPr/>
        </p:nvSpPr>
        <p:spPr>
          <a:xfrm>
            <a:off x="1846440" y="1918440"/>
            <a:ext cx="4272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start konsultacji społecznych     // 17 listopad 2020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1846440" y="2595240"/>
            <a:ext cx="8156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przesyłanie opinii pisemnie (mail, poczta)     // od 17 listopada do 10 grudnia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12" name="CustomShape 9"/>
          <p:cNvSpPr/>
          <p:nvPr/>
        </p:nvSpPr>
        <p:spPr>
          <a:xfrm>
            <a:off x="1846440" y="4632120"/>
            <a:ext cx="7417800" cy="3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10"/>
          <p:cNvSpPr/>
          <p:nvPr/>
        </p:nvSpPr>
        <p:spPr>
          <a:xfrm>
            <a:off x="1846440" y="3956400"/>
            <a:ext cx="74178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otwarte spotkanie konsultacyjne online na platformie ZOOM    // 1 grudnia, godz. 17 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14" name="CustomShape 11"/>
          <p:cNvSpPr/>
          <p:nvPr/>
        </p:nvSpPr>
        <p:spPr>
          <a:xfrm>
            <a:off x="1882440" y="4620600"/>
            <a:ext cx="74178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zakończenie konsultacji społecznych     // 10 grudnia 2021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15" name="CustomShape 12"/>
          <p:cNvSpPr/>
          <p:nvPr/>
        </p:nvSpPr>
        <p:spPr>
          <a:xfrm>
            <a:off x="0" y="583200"/>
            <a:ext cx="4027680" cy="57708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KALENDARIUM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16" name="CustomShape 13"/>
          <p:cNvSpPr/>
          <p:nvPr/>
        </p:nvSpPr>
        <p:spPr>
          <a:xfrm>
            <a:off x="1846440" y="3296520"/>
            <a:ext cx="5892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  <a:ea typeface="DejaVu Sans"/>
              </a:rPr>
              <a:t>Ankieta na stronie www.lublin.eu     // od 17 listopada do 10 grudnia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12189240" cy="6855120"/>
          </a:xfrm>
          <a:prstGeom prst="rect">
            <a:avLst/>
          </a:prstGeom>
          <a:solidFill>
            <a:srgbClr val="7b1e59"/>
          </a:solidFill>
          <a:ln w="25560">
            <a:solidFill>
              <a:srgbClr val="32549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787320" y="3313440"/>
            <a:ext cx="9141120" cy="23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Arial"/>
                <a:ea typeface="DejaVu Sans"/>
              </a:rPr>
              <a:t>CO USŁYSZELIŚMY? 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19" name="Picture 5" descr="D:\Biuro Partycypacji Społecznej - Grafiki Paweł Batyra\Loga\PNG Białe\Logo.png"/>
          <p:cNvPicPr/>
          <p:nvPr/>
        </p:nvPicPr>
        <p:blipFill>
          <a:blip r:embed="rId1"/>
          <a:srcRect l="24907" t="14877" r="0" b="0"/>
          <a:stretch/>
        </p:blipFill>
        <p:spPr>
          <a:xfrm>
            <a:off x="0" y="0"/>
            <a:ext cx="4414680" cy="303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32800" y="1484640"/>
            <a:ext cx="4906440" cy="468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7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 konsultacjach wzięło udział ponad 60 osób.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Wśród nich znaleźli się autorzy i autorki projektów, członkowie </a:t>
            </a:r>
            <a:br/>
            <a:r>
              <a:rPr b="0" lang="pl-PL" sz="1200" spc="-1" strike="noStrike">
                <a:solidFill>
                  <a:srgbClr val="5e5e5e"/>
                </a:solidFill>
                <a:latin typeface="Arial"/>
                <a:ea typeface="DejaVu Sans"/>
              </a:rPr>
              <a:t>i członkinie Rad Dzielnic (m.in.: Sławin, Czuby Północne, Czuby Południowe, Wrotków), osoby reprezentujące Młodzieżową Radę Miasta Lublin oraz Radę Działalności Pożytku Publicznego Miasta Lublin i lubelskie organizacje pozarządowe, nauczyciele, nauczycielki,  osoby głosujące.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0" y="583200"/>
            <a:ext cx="3699360" cy="577080"/>
          </a:xfrm>
          <a:prstGeom prst="rect">
            <a:avLst/>
          </a:prstGeom>
          <a:solidFill>
            <a:srgbClr val="7b1e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r>
              <a:rPr b="0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UCZESTNICY</a:t>
            </a:r>
            <a:r>
              <a:rPr b="1" lang="pl-PL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  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2248920" y="5190120"/>
            <a:ext cx="31536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3" name="Picture 2" descr="C:\Users\User\Desktop\129075059_5225034057510333_3137460382777959276_o.jpg"/>
          <p:cNvPicPr/>
          <p:nvPr/>
        </p:nvPicPr>
        <p:blipFill>
          <a:blip r:embed="rId1"/>
          <a:stretch/>
        </p:blipFill>
        <p:spPr>
          <a:xfrm>
            <a:off x="6095880" y="1323000"/>
            <a:ext cx="5012640" cy="501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Application>LibreOffice/7.0.4.2$Windows_X86_64 LibreOffice_project/dcf040e67528d9187c66b2379df5ea4407429775</Application>
  <AppVersion>15.0000</AppVersion>
  <Words>797</Words>
  <Paragraphs>134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2018-11-06T13:46:31Z</dcterms:created>
  <dc:creator>User</dc:creator>
  <dc:description/>
  <dc:language>pl-PL</dc:language>
  <cp:lastModifiedBy/>
  <dcterms:modified xsi:type="dcterms:W3CDTF">2021-01-18T11:25:22Z</dcterms:modified>
  <cp:revision>50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i4>1</vt:i4>
  </property>
  <property fmtid="{D5CDD505-2E9C-101B-9397-08002B2CF9AE}" pid="7" name="PresentationFormat">
    <vt:lpwstr>Panoramiczny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21</vt:i4>
  </property>
</Properties>
</file>