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9" r:id="rId14"/>
    <p:sldId id="270" r:id="rId15"/>
    <p:sldId id="271" r:id="rId16"/>
    <p:sldId id="28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  <p:sldId id="285" r:id="rId28"/>
    <p:sldId id="286" r:id="rId29"/>
    <p:sldId id="287" r:id="rId30"/>
    <p:sldId id="280" r:id="rId31"/>
    <p:sldId id="266" r:id="rId32"/>
    <p:sldId id="282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1C"/>
    <a:srgbClr val="56D674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6169" autoAdjust="0"/>
  </p:normalViewPr>
  <p:slideViewPr>
    <p:cSldViewPr>
      <p:cViewPr varScale="1">
        <p:scale>
          <a:sx n="88" d="100"/>
          <a:sy n="88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8F798-5B4A-491D-B6D7-17DAADE91630}" type="datetimeFigureOut">
              <a:rPr lang="pl-PL" smtClean="0"/>
              <a:t>2013-02-10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E918C-919C-4612-A84F-0BBC72DFEB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62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918C-919C-4612-A84F-0BBC72DFEB5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40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918C-919C-4612-A84F-0BBC72DFEB5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49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DF93-23C7-4994-BB15-36AF2D40EC57}" type="datetimeFigureOut">
              <a:rPr lang="pl-PL" smtClean="0"/>
              <a:t>2013-02-10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6E17-CDEE-4DBE-AC6C-2E7B79C4577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DF93-23C7-4994-BB15-36AF2D40EC57}" type="datetimeFigureOut">
              <a:rPr lang="pl-PL" smtClean="0"/>
              <a:t>2013-02-10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6E17-CDEE-4DBE-AC6C-2E7B79C457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DF93-23C7-4994-BB15-36AF2D40EC57}" type="datetimeFigureOut">
              <a:rPr lang="pl-PL" smtClean="0"/>
              <a:t>2013-02-10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6E17-CDEE-4DBE-AC6C-2E7B79C457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DF93-23C7-4994-BB15-36AF2D40EC57}" type="datetimeFigureOut">
              <a:rPr lang="pl-PL" smtClean="0"/>
              <a:t>2013-02-10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6E17-CDEE-4DBE-AC6C-2E7B79C4577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DF93-23C7-4994-BB15-36AF2D40EC57}" type="datetimeFigureOut">
              <a:rPr lang="pl-PL" smtClean="0"/>
              <a:t>2013-02-10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6E17-CDEE-4DBE-AC6C-2E7B79C457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DF93-23C7-4994-BB15-36AF2D40EC57}" type="datetimeFigureOut">
              <a:rPr lang="pl-PL" smtClean="0"/>
              <a:t>2013-02-10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6E17-CDEE-4DBE-AC6C-2E7B79C4577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DF93-23C7-4994-BB15-36AF2D40EC57}" type="datetimeFigureOut">
              <a:rPr lang="pl-PL" smtClean="0"/>
              <a:t>2013-02-10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6E17-CDEE-4DBE-AC6C-2E7B79C4577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DF93-23C7-4994-BB15-36AF2D40EC57}" type="datetimeFigureOut">
              <a:rPr lang="pl-PL" smtClean="0"/>
              <a:t>2013-02-10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6E17-CDEE-4DBE-AC6C-2E7B79C457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DF93-23C7-4994-BB15-36AF2D40EC57}" type="datetimeFigureOut">
              <a:rPr lang="pl-PL" smtClean="0"/>
              <a:t>2013-02-10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6E17-CDEE-4DBE-AC6C-2E7B79C457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DF93-23C7-4994-BB15-36AF2D40EC57}" type="datetimeFigureOut">
              <a:rPr lang="pl-PL" smtClean="0"/>
              <a:t>2013-02-10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6E17-CDEE-4DBE-AC6C-2E7B79C4577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DF93-23C7-4994-BB15-36AF2D40EC57}" type="datetimeFigureOut">
              <a:rPr lang="pl-PL" smtClean="0"/>
              <a:t>2013-02-10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6E17-CDEE-4DBE-AC6C-2E7B79C4577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C9DF93-23C7-4994-BB15-36AF2D40EC57}" type="datetimeFigureOut">
              <a:rPr lang="pl-PL" smtClean="0"/>
              <a:t>2013-02-10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5D6E17-CDEE-4DBE-AC6C-2E7B79C4577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611560" y="5052545"/>
            <a:ext cx="7848871" cy="882119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LUBLIN, 22.02.2013 r.</a:t>
            </a:r>
            <a:endParaRPr lang="pl-PL" sz="2800" dirty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04856" cy="3168352"/>
          </a:xfrm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l-PL" sz="4800" b="0" dirty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 EKO AB</a:t>
            </a:r>
            <a:br>
              <a:rPr lang="pl-PL" sz="4800" b="0" dirty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l-PL" sz="4800" b="0" dirty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EKORECEPTA NA TYSIĄCE MIEJSC </a:t>
            </a:r>
            <a:r>
              <a:rPr lang="pl-PL" sz="48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PRACY</a:t>
            </a:r>
            <a:br>
              <a:rPr lang="pl-PL" sz="48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l-PL" sz="48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pl-PL" sz="48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l-PL" sz="48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pl-PL" sz="48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l-PL" sz="40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ANDRZEJ </a:t>
            </a:r>
            <a:r>
              <a:rPr lang="pl-PL" sz="4000" b="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BARTOSZKIEWICZ</a:t>
            </a:r>
            <a:r>
              <a:rPr lang="pl-PL" sz="4800" b="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pl-PL" sz="4800" b="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endParaRPr lang="pl-PL" sz="4900" b="0" dirty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78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tekstu 17"/>
          <p:cNvSpPr>
            <a:spLocks noGrp="1"/>
          </p:cNvSpPr>
          <p:nvPr>
            <p:ph type="body" idx="1"/>
          </p:nvPr>
        </p:nvSpPr>
        <p:spPr>
          <a:xfrm>
            <a:off x="251520" y="5241282"/>
            <a:ext cx="3994776" cy="1440160"/>
          </a:xfrm>
        </p:spPr>
        <p:txBody>
          <a:bodyPr/>
          <a:lstStyle/>
          <a:p>
            <a:r>
              <a:rPr lang="en-GB" sz="20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Niszczarka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dokumentów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zapewnia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zachowanie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tajemnicy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korespondencji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wyciągów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bankowych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itp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pl-PL" sz="2000" dirty="0"/>
          </a:p>
        </p:txBody>
      </p:sp>
      <p:sp>
        <p:nvSpPr>
          <p:cNvPr id="19" name="Symbol zastępczy zawartości 18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3850760" cy="375131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0" name="Symbol zastępczy tekstu 19"/>
          <p:cNvSpPr>
            <a:spLocks noGrp="1"/>
          </p:cNvSpPr>
          <p:nvPr>
            <p:ph type="body" sz="quarter" idx="3"/>
          </p:nvPr>
        </p:nvSpPr>
        <p:spPr>
          <a:xfrm>
            <a:off x="5148064" y="5661248"/>
            <a:ext cx="3346704" cy="639762"/>
          </a:xfrm>
        </p:spPr>
        <p:txBody>
          <a:bodyPr/>
          <a:lstStyle/>
          <a:p>
            <a:endParaRPr lang="pl-PL" sz="2000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WYPOSAŻENIE CZĘŚCI ROBOCZEJ PAWILONU</a:t>
            </a:r>
            <a:endParaRPr lang="pl-PL" sz="3200" dirty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309864" cy="3960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81667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Prostokąt 23"/>
          <p:cNvSpPr/>
          <p:nvPr/>
        </p:nvSpPr>
        <p:spPr>
          <a:xfrm>
            <a:off x="4860032" y="5373216"/>
            <a:ext cx="3968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EA022">
                  <a:lumMod val="75000"/>
                </a:srgbClr>
              </a:buClr>
              <a:buSzPct val="130000"/>
            </a:pPr>
            <a:r>
              <a:rPr lang="en-GB" sz="2000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Surowce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wtórne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są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dzielone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frakcje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handlowe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2000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Dodatkowo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są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wysegregowane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odpady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niebezpieczne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elektrośmieci</a:t>
            </a:r>
            <a:r>
              <a:rPr lang="en-GB" sz="20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pl-PL" sz="20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3E3D2D">
                      <a:alpha val="65000"/>
                    </a:srgbClr>
                  </a:gs>
                </a:gsLst>
                <a:lin ang="5400000" scaled="0"/>
              </a:gra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53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4138792" cy="1143818"/>
          </a:xfrm>
        </p:spPr>
        <p:txBody>
          <a:bodyPr anchor="ctr"/>
          <a:lstStyle/>
          <a:p>
            <a:pPr>
              <a:spcBef>
                <a:spcPts val="600"/>
              </a:spcBef>
              <a:spcAft>
                <a:spcPts val="0"/>
              </a:spcAft>
              <a:buClrTx/>
            </a:pPr>
            <a:r>
              <a:rPr lang="en-GB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Ręczna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zgniatarka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do </a:t>
            </a:r>
            <a:r>
              <a:rPr lang="en-GB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opakowa</a:t>
            </a:r>
            <a:r>
              <a:rPr lang="pl-PL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ń </a:t>
            </a:r>
            <a:r>
              <a:rPr lang="en-GB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metalowyc</a:t>
            </a:r>
            <a:r>
              <a:rPr lang="pl-PL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</a:p>
          <a:p>
            <a:pPr>
              <a:spcBef>
                <a:spcPts val="600"/>
              </a:spcBef>
              <a:spcAft>
                <a:spcPts val="0"/>
              </a:spcAft>
              <a:buClrTx/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z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tworzyw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sztucznych</a:t>
            </a:r>
            <a:endParaRPr lang="pl-PL" sz="1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32448" cy="1224136"/>
          </a:xfrm>
        </p:spPr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Ekologiczne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oświetlenie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haczyk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wagę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Stelaże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worki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pojemnik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rury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jarzeniowe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endParaRPr lang="pl-PL" sz="1800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WYPOSAŻENIE CZĘŚCI ROBOCZEJ </a:t>
            </a:r>
            <a:r>
              <a:rPr lang="pl-PL" sz="320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PAWILONU</a:t>
            </a:r>
            <a:endParaRPr lang="pl-PL" sz="3200" dirty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610"/>
            <a:ext cx="3994919" cy="39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4904"/>
            <a:ext cx="410502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7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23528" y="4797152"/>
            <a:ext cx="3994776" cy="144016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buClrTx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Pracownik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w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pawilonie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dokonuje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od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ręki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szczegółowej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segregacji</a:t>
            </a:r>
            <a:r>
              <a:rPr lang="pl-PL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Odpady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organiczne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są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chwilowo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przechowywane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w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chłodni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pl-PL" sz="1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788024" y="5301208"/>
            <a:ext cx="3346704" cy="792088"/>
          </a:xfrm>
        </p:spPr>
        <p:txBody>
          <a:bodyPr/>
          <a:lstStyle/>
          <a:p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Regał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zużyty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sprzęt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elektryczny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elektroniczny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sz="1600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WYPOSAŻENIE CZĘŚCI ROBOCZEJ PAWILONU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888432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1"/>
            <a:ext cx="410445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4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1169367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err="1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Część</a:t>
            </a:r>
            <a:r>
              <a:rPr lang="en-GB" sz="36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 </a:t>
            </a:r>
            <a:r>
              <a:rPr lang="en-GB" sz="3600" dirty="0" err="1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socjalna</a:t>
            </a:r>
            <a:r>
              <a:rPr lang="en-GB" sz="36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 </a:t>
            </a:r>
            <a:r>
              <a:rPr lang="en-GB" sz="3600" dirty="0" err="1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pawilonu</a:t>
            </a:r>
            <a:r>
              <a:rPr lang="en-GB" sz="3600" dirty="0">
                <a:solidFill>
                  <a:srgbClr val="003E1C"/>
                </a:solidFill>
                <a:latin typeface="Arial" charset="0"/>
                <a:cs typeface="Arial Unicode MS" charset="0"/>
              </a:rPr>
              <a:t/>
            </a:r>
            <a:br>
              <a:rPr lang="en-GB" sz="3600" dirty="0">
                <a:solidFill>
                  <a:srgbClr val="003E1C"/>
                </a:solidFill>
                <a:latin typeface="Arial" charset="0"/>
                <a:cs typeface="Arial Unicode MS" charset="0"/>
              </a:rPr>
            </a:br>
            <a:endParaRPr lang="pl-PL" sz="3600" dirty="0">
              <a:solidFill>
                <a:srgbClr val="003E1C"/>
              </a:solidFill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>
          <a:xfrm>
            <a:off x="1115616" y="5373216"/>
            <a:ext cx="6768752" cy="1347430"/>
          </a:xfrm>
        </p:spPr>
        <p:txBody>
          <a:bodyPr/>
          <a:lstStyle/>
          <a:p>
            <a:pPr algn="ctr"/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Szatnia</a:t>
            </a:r>
            <a:endParaRPr lang="en-GB" sz="2400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endParaRPr lang="pl-PL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1"/>
            <a:ext cx="518457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8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971600" y="5445224"/>
            <a:ext cx="3346704" cy="1584176"/>
          </a:xfrm>
        </p:spPr>
        <p:txBody>
          <a:bodyPr/>
          <a:lstStyle/>
          <a:p>
            <a:endParaRPr lang="pl-PL" sz="2000" dirty="0" smtClean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endParaRPr lang="pl-PL" sz="2000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pPr algn="l"/>
            <a:r>
              <a:rPr lang="en-GB" sz="2000" dirty="0" err="1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Łazienka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(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podgrzewacz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wody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umywalka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toaleta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).</a:t>
            </a:r>
            <a:br>
              <a:rPr lang="en-GB" sz="2000" dirty="0">
                <a:solidFill>
                  <a:srgbClr val="000000"/>
                </a:solidFill>
                <a:latin typeface="Arial" charset="0"/>
                <a:cs typeface="Arial Unicode MS" charset="0"/>
              </a:rPr>
            </a:br>
            <a:endParaRPr lang="en-GB" sz="2000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4860032" y="5085184"/>
            <a:ext cx="3346704" cy="1872208"/>
          </a:xfrm>
        </p:spPr>
        <p:txBody>
          <a:bodyPr/>
          <a:lstStyle/>
          <a:p>
            <a:r>
              <a:rPr lang="en-GB" sz="20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Łazienka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kabina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prysznicowa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)</a:t>
            </a:r>
            <a:br>
              <a:rPr lang="en-GB" sz="2000" dirty="0">
                <a:solidFill>
                  <a:srgbClr val="000000"/>
                </a:solidFill>
                <a:latin typeface="Arial" charset="0"/>
                <a:cs typeface="Arial Unicode MS" charset="0"/>
              </a:rPr>
            </a:br>
            <a:endParaRPr lang="en-GB" sz="2000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err="1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Część</a:t>
            </a:r>
            <a:r>
              <a:rPr lang="en-GB" sz="36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 </a:t>
            </a:r>
            <a:r>
              <a:rPr lang="en-GB" sz="3600" dirty="0" err="1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socjalna</a:t>
            </a:r>
            <a:r>
              <a:rPr lang="en-GB" sz="36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 </a:t>
            </a:r>
            <a:r>
              <a:rPr lang="en-GB" sz="3600" dirty="0" err="1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pawilonu</a:t>
            </a:r>
            <a:r>
              <a:rPr lang="en-GB" sz="36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/>
            </a:r>
            <a:br>
              <a:rPr lang="en-GB" sz="36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</a:br>
            <a:endParaRPr lang="pl-PL" sz="3600" dirty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3123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3123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8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179512" y="5013176"/>
            <a:ext cx="4392488" cy="927794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endParaRPr lang="pl-PL" dirty="0" smtClean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pPr algn="l"/>
            <a:endParaRPr lang="pl-PL" sz="1600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pPr algn="l"/>
            <a:r>
              <a:rPr lang="en-GB" sz="1600" dirty="0" err="1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Trójdzielne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wiaderko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do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segregacji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odpadów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(1 x 16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litrów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, 2 x 8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litrów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) </a:t>
            </a:r>
            <a:r>
              <a:rPr lang="en-GB" sz="1600" dirty="0" err="1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mieści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się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w </a:t>
            </a:r>
            <a:r>
              <a:rPr lang="en-GB" sz="1600" dirty="0" err="1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każdej</a:t>
            </a:r>
            <a:r>
              <a:rPr lang="pl-PL" sz="16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szafce</a:t>
            </a:r>
            <a:r>
              <a:rPr lang="pl-PL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zlewozmywakowej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.</a:t>
            </a:r>
            <a:b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</a:br>
            <a:endParaRPr lang="pl-PL" sz="1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788024" y="5085184"/>
            <a:ext cx="4032448" cy="792088"/>
          </a:xfrm>
        </p:spPr>
        <p:txBody>
          <a:bodyPr/>
          <a:lstStyle/>
          <a:p>
            <a:pPr algn="l"/>
            <a:r>
              <a:rPr lang="en-GB" sz="1600" dirty="0" err="1">
                <a:solidFill>
                  <a:srgbClr val="FF0000"/>
                </a:solidFill>
                <a:latin typeface="Arial" charset="0"/>
                <a:cs typeface="Arial Unicode MS" charset="0"/>
              </a:rPr>
              <a:t>Trójdzielne</a:t>
            </a:r>
            <a:r>
              <a:rPr lang="en-GB" sz="1600" dirty="0">
                <a:solidFill>
                  <a:srgbClr val="FF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Arial" charset="0"/>
                <a:cs typeface="Arial Unicode MS" charset="0"/>
              </a:rPr>
              <a:t>wiaderko</a:t>
            </a:r>
            <a:r>
              <a:rPr lang="en-GB" sz="1600" dirty="0">
                <a:solidFill>
                  <a:srgbClr val="FF0000"/>
                </a:solidFill>
                <a:latin typeface="Arial" charset="0"/>
                <a:cs typeface="Arial Unicode MS" charset="0"/>
              </a:rPr>
              <a:t> do </a:t>
            </a:r>
            <a:r>
              <a:rPr lang="en-GB" sz="1600" dirty="0" err="1">
                <a:solidFill>
                  <a:srgbClr val="FF0000"/>
                </a:solidFill>
                <a:latin typeface="Arial" charset="0"/>
                <a:cs typeface="Arial Unicode MS" charset="0"/>
              </a:rPr>
              <a:t>segregacji</a:t>
            </a:r>
            <a:r>
              <a:rPr lang="en-GB" sz="1600" dirty="0">
                <a:solidFill>
                  <a:srgbClr val="FF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  <a:latin typeface="Arial" charset="0"/>
                <a:cs typeface="Arial Unicode MS" charset="0"/>
              </a:rPr>
              <a:t>odpadów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  <a:latin typeface="Arial" charset="0"/>
                <a:cs typeface="Arial Unicode MS" charset="0"/>
              </a:rPr>
              <a:t>nie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Arial" charset="0"/>
                <a:cs typeface="Arial Unicode MS" charset="0"/>
              </a:rPr>
              <a:t>jest </a:t>
            </a:r>
            <a:r>
              <a:rPr lang="en-GB" sz="1600" dirty="0" err="1">
                <a:solidFill>
                  <a:srgbClr val="FF0000"/>
                </a:solidFill>
                <a:latin typeface="Arial" charset="0"/>
                <a:cs typeface="Arial Unicode MS" charset="0"/>
              </a:rPr>
              <a:t>koniecznością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bo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często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w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łazience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mamy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wiaderko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na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odpady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higieniczne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wystarczy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dokupić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wiaderko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na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odpady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organiczne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–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wynosimy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z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domu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tylko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zawiązane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worki</a:t>
            </a:r>
            <a:r>
              <a:rPr lang="en-GB" sz="16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z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odpadami</a:t>
            </a:r>
            <a:endParaRPr lang="pl-PL" sz="1600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143000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buNone/>
            </a:pPr>
            <a:r>
              <a:rPr lang="en-GB" sz="4000" dirty="0" err="1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Trójdzielne</a:t>
            </a:r>
            <a:r>
              <a:rPr lang="en-GB" sz="40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 </a:t>
            </a:r>
            <a:r>
              <a:rPr lang="en-GB" sz="4000" dirty="0" err="1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wiaderko</a:t>
            </a:r>
            <a:r>
              <a:rPr lang="en-GB" sz="40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 </a:t>
            </a:r>
            <a:br>
              <a:rPr lang="en-GB" sz="40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</a:br>
            <a:r>
              <a:rPr lang="en-GB" sz="4000" dirty="0" err="1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na</a:t>
            </a:r>
            <a:r>
              <a:rPr lang="en-GB" sz="40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 </a:t>
            </a:r>
            <a:r>
              <a:rPr lang="en-GB" sz="4000" dirty="0" err="1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odpady</a:t>
            </a:r>
            <a:r>
              <a:rPr lang="en-GB" sz="48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/>
            </a:r>
            <a:br>
              <a:rPr lang="en-GB" sz="48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</a:br>
            <a:endParaRPr lang="pl-PL" dirty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346450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758246" cy="29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5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WSPÓŁPRACA SYSTEMU EKO AB </a:t>
            </a:r>
            <a:r>
              <a:rPr lang="pl-PL" sz="360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pl-PL" sz="360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l-PL" sz="360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 </a:t>
            </a:r>
            <a:r>
              <a:rPr lang="pl-PL" sz="3600" dirty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INNYMI TECHNOLOGIAMI</a:t>
            </a:r>
            <a:endParaRPr lang="pl-PL" sz="3600" dirty="0">
              <a:solidFill>
                <a:srgbClr val="003E1C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1331640" y="2060848"/>
            <a:ext cx="6400800" cy="4050784"/>
          </a:xfrm>
        </p:spPr>
        <p:txBody>
          <a:bodyPr>
            <a:normAutofit/>
          </a:bodyPr>
          <a:lstStyle/>
          <a:p>
            <a:pPr marL="339725" indent="-339725">
              <a:buFont typeface="Wingdings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l-PL" sz="2400" dirty="0" err="1">
                <a:latin typeface="Arial" charset="0"/>
              </a:rPr>
              <a:t>b</a:t>
            </a:r>
            <a:r>
              <a:rPr lang="pl-PL" sz="2400" dirty="0" err="1" smtClean="0">
                <a:latin typeface="Arial" charset="0"/>
              </a:rPr>
              <a:t>iogazownie</a:t>
            </a:r>
            <a:r>
              <a:rPr lang="pl-PL" sz="2400" dirty="0" smtClean="0">
                <a:latin typeface="Arial" charset="0"/>
              </a:rPr>
              <a:t>,</a:t>
            </a:r>
            <a:endParaRPr lang="pl-PL" sz="2400" dirty="0">
              <a:latin typeface="Arial" charset="0"/>
            </a:endParaRPr>
          </a:p>
          <a:p>
            <a:pPr marL="339725" indent="-339725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l-PL" sz="2400" dirty="0">
              <a:latin typeface="Arial" charset="0"/>
            </a:endParaRPr>
          </a:p>
          <a:p>
            <a:pPr marL="339725" indent="-339725">
              <a:buFont typeface="Wingdings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l-PL" sz="2400" dirty="0">
                <a:latin typeface="Arial" charset="0"/>
              </a:rPr>
              <a:t>k</a:t>
            </a:r>
            <a:r>
              <a:rPr lang="pl-PL" sz="2400" dirty="0" smtClean="0">
                <a:latin typeface="Arial" charset="0"/>
              </a:rPr>
              <a:t>ompostownie,</a:t>
            </a:r>
            <a:endParaRPr lang="pl-PL" sz="2400" dirty="0">
              <a:latin typeface="Arial" charset="0"/>
            </a:endParaRPr>
          </a:p>
          <a:p>
            <a:pPr marL="339725" indent="-339725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l-PL" sz="2400" dirty="0">
              <a:latin typeface="Arial" charset="0"/>
            </a:endParaRPr>
          </a:p>
          <a:p>
            <a:pPr marL="339725" indent="-339725">
              <a:buFont typeface="Wingdings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l-PL" sz="2400" dirty="0" err="1">
                <a:latin typeface="Arial" charset="0"/>
              </a:rPr>
              <a:t>z</a:t>
            </a:r>
            <a:r>
              <a:rPr lang="pl-PL" sz="2400" dirty="0" err="1" smtClean="0">
                <a:latin typeface="Arial" charset="0"/>
              </a:rPr>
              <a:t>gazowywarki</a:t>
            </a:r>
            <a:r>
              <a:rPr lang="pl-PL" sz="2400" dirty="0" smtClean="0">
                <a:latin typeface="Arial" charset="0"/>
              </a:rPr>
              <a:t>,</a:t>
            </a:r>
            <a:endParaRPr lang="pl-PL" sz="2400" dirty="0">
              <a:latin typeface="Arial" charset="0"/>
            </a:endParaRPr>
          </a:p>
          <a:p>
            <a:pPr marL="339725" indent="-339725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l-PL" sz="2400" dirty="0">
              <a:latin typeface="Arial" charset="0"/>
            </a:endParaRPr>
          </a:p>
          <a:p>
            <a:pPr marL="339725" indent="-339725">
              <a:buFont typeface="Wingdings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l-PL" sz="2400" dirty="0">
                <a:latin typeface="Arial" charset="0"/>
              </a:rPr>
              <a:t>zakłady termicznego </a:t>
            </a:r>
            <a:r>
              <a:rPr lang="pl-PL" sz="2400">
                <a:latin typeface="Arial" charset="0"/>
              </a:rPr>
              <a:t>przetwarzania </a:t>
            </a:r>
            <a:r>
              <a:rPr lang="pl-PL" sz="2400" smtClean="0">
                <a:latin typeface="Arial" charset="0"/>
              </a:rPr>
              <a:t>odpadów</a:t>
            </a:r>
            <a:endParaRPr lang="pl-PL" sz="2400" dirty="0">
              <a:latin typeface="Arial" charset="0"/>
            </a:endParaRPr>
          </a:p>
          <a:p>
            <a:pPr marL="4572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715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MIESIĘCZNY KOSZT ZAGOSPODAROWANIA 1% ODPADÓW KOMUNALNYCH W POLSCE</a:t>
            </a:r>
            <a:br>
              <a:rPr lang="pl-PL" sz="32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</a:br>
            <a:endParaRPr lang="pl-PL" sz="3200" dirty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899592" y="2276872"/>
            <a:ext cx="3346704" cy="3474720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None/>
            </a:pPr>
            <a:r>
              <a:rPr lang="pl-PL" dirty="0">
                <a:solidFill>
                  <a:srgbClr val="FF0000"/>
                </a:solidFill>
                <a:latin typeface="Arial" charset="0"/>
                <a:cs typeface="Arial Unicode MS" charset="0"/>
              </a:rPr>
              <a:t>DZISIEJSZE SYSTEMY</a:t>
            </a:r>
          </a:p>
          <a:p>
            <a:pPr>
              <a:buClrTx/>
              <a:buNone/>
            </a:pPr>
            <a:endParaRPr lang="pl-PL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pPr>
              <a:buFont typeface="Times New Roman" pitchFamily="16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Średnia opłata miesięczna</a:t>
            </a:r>
          </a:p>
          <a:p>
            <a:pPr>
              <a:buClrTx/>
              <a:buNone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za wywóz nieczystości</a:t>
            </a:r>
          </a:p>
          <a:p>
            <a:pPr>
              <a:buClrTx/>
              <a:buNone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stałych  to ok. 10 PLN.</a:t>
            </a:r>
          </a:p>
          <a:p>
            <a:pPr>
              <a:buFont typeface="Times New Roman" pitchFamily="16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zagospodarowane jest ok.</a:t>
            </a:r>
          </a:p>
          <a:p>
            <a:pPr>
              <a:buClrTx/>
              <a:buNone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5% odpadów.</a:t>
            </a:r>
          </a:p>
          <a:p>
            <a:pPr>
              <a:buFont typeface="Times New Roman" pitchFamily="16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Koszt 1%</a:t>
            </a:r>
          </a:p>
          <a:p>
            <a:pPr>
              <a:buClrTx/>
              <a:buNone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to 10 : 5 = </a:t>
            </a:r>
            <a:r>
              <a:rPr lang="pl-PL" sz="3300" dirty="0">
                <a:solidFill>
                  <a:srgbClr val="FF0000"/>
                </a:solidFill>
                <a:latin typeface="Arial" charset="0"/>
                <a:cs typeface="Arial Unicode MS" charset="0"/>
              </a:rPr>
              <a:t>2 PLN</a:t>
            </a:r>
          </a:p>
          <a:p>
            <a:pPr marL="45720" indent="0">
              <a:buNone/>
            </a:pP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4"/>
          </p:nvPr>
        </p:nvSpPr>
        <p:spPr>
          <a:xfrm>
            <a:off x="5148064" y="2276872"/>
            <a:ext cx="3346704" cy="347472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800"/>
              </a:spcBef>
              <a:buClrTx/>
              <a:buNone/>
            </a:pPr>
            <a:r>
              <a:rPr lang="pl-PL" dirty="0">
                <a:solidFill>
                  <a:srgbClr val="FF0000"/>
                </a:solidFill>
                <a:latin typeface="Arial" charset="0"/>
                <a:cs typeface="Arial Unicode MS" charset="0"/>
              </a:rPr>
              <a:t>SYSTEM  EKO AB</a:t>
            </a:r>
          </a:p>
          <a:p>
            <a:pPr>
              <a:spcBef>
                <a:spcPts val="800"/>
              </a:spcBef>
              <a:buClrTx/>
              <a:buNone/>
            </a:pPr>
            <a:endParaRPr lang="pl-PL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pPr>
              <a:buFont typeface="Times New Roman" pitchFamily="16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Średnia opłata miesięczna</a:t>
            </a:r>
          </a:p>
          <a:p>
            <a:pPr>
              <a:buClrTx/>
              <a:buNone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za wywóz nieczystości</a:t>
            </a:r>
          </a:p>
          <a:p>
            <a:pPr>
              <a:buClrTx/>
              <a:buNone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stałych  to ok. 10 PLN.</a:t>
            </a:r>
          </a:p>
          <a:p>
            <a:pPr>
              <a:buFont typeface="Times New Roman" pitchFamily="16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zagospodarowane jest ok.</a:t>
            </a:r>
          </a:p>
          <a:p>
            <a:pPr>
              <a:buClrTx/>
              <a:buNone/>
            </a:pPr>
            <a:r>
              <a:rPr lang="pl-PL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95% </a:t>
            </a: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odpadów.</a:t>
            </a:r>
          </a:p>
          <a:p>
            <a:pPr>
              <a:buFont typeface="Times New Roman" pitchFamily="16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Koszt 1%</a:t>
            </a:r>
          </a:p>
          <a:p>
            <a:pPr>
              <a:buClrTx/>
              <a:buNone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to 10 : </a:t>
            </a:r>
            <a:r>
              <a:rPr lang="pl-PL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95 </a:t>
            </a: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= </a:t>
            </a:r>
            <a:r>
              <a:rPr lang="pl-PL" sz="3300" dirty="0" smtClean="0">
                <a:solidFill>
                  <a:srgbClr val="FF0000"/>
                </a:solidFill>
                <a:latin typeface="Arial" charset="0"/>
                <a:cs typeface="Arial Unicode MS" charset="0"/>
              </a:rPr>
              <a:t>0,11 </a:t>
            </a:r>
            <a:r>
              <a:rPr lang="pl-PL" sz="3300" dirty="0">
                <a:solidFill>
                  <a:srgbClr val="FF0000"/>
                </a:solidFill>
                <a:latin typeface="Arial" charset="0"/>
                <a:cs typeface="Arial Unicode MS" charset="0"/>
              </a:rPr>
              <a:t>PLN</a:t>
            </a: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06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System EKO AB</a:t>
            </a:r>
            <a:br>
              <a:rPr lang="en-GB" sz="40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</a:b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KOMU I </a:t>
            </a:r>
            <a:r>
              <a:rPr lang="pl-P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JAK</a:t>
            </a:r>
            <a:r>
              <a:rPr lang="en-GB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?</a:t>
            </a: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/>
            </a:r>
            <a:b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</a:b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27584" y="2708920"/>
            <a:ext cx="3960440" cy="3474720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93000"/>
              </a:lnSpc>
              <a:spcBef>
                <a:spcPts val="1250"/>
              </a:spcBef>
              <a:buNone/>
            </a:pPr>
            <a:r>
              <a:rPr lang="pl-PL" sz="7200" dirty="0" smtClean="0">
                <a:solidFill>
                  <a:srgbClr val="000000"/>
                </a:solidFill>
                <a:latin typeface="Arial" charset="0"/>
              </a:rPr>
              <a:t>Samorządom, które:</a:t>
            </a:r>
            <a:endParaRPr lang="en-GB" sz="72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250"/>
              </a:spcBef>
              <a:buFont typeface="Arial" charset="0"/>
              <a:buChar char="•"/>
            </a:pPr>
            <a:r>
              <a:rPr lang="pl-PL" sz="720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pl-PL" sz="7200" dirty="0" smtClean="0">
                <a:solidFill>
                  <a:srgbClr val="000000"/>
                </a:solidFill>
                <a:latin typeface="Arial" charset="0"/>
              </a:rPr>
              <a:t>hcą zbudować najtańszy system gospodarki odpadami,</a:t>
            </a:r>
            <a:endParaRPr lang="en-GB" sz="72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250"/>
              </a:spcBef>
              <a:buFont typeface="Arial" charset="0"/>
              <a:buChar char="•"/>
            </a:pPr>
            <a:r>
              <a:rPr lang="en-GB" sz="7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sz="7200" dirty="0" smtClean="0">
                <a:solidFill>
                  <a:srgbClr val="000000"/>
                </a:solidFill>
                <a:latin typeface="Arial" charset="0"/>
              </a:rPr>
              <a:t>nie chcą konfliktu wśród mieszkańców bloków,</a:t>
            </a:r>
            <a:endParaRPr lang="en-GB" sz="72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250"/>
              </a:spcBef>
              <a:buFont typeface="Arial" charset="0"/>
              <a:buChar char="•"/>
            </a:pPr>
            <a:r>
              <a:rPr lang="en-GB" sz="7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sz="7200" dirty="0" smtClean="0">
                <a:solidFill>
                  <a:srgbClr val="000000"/>
                </a:solidFill>
                <a:latin typeface="Arial" charset="0"/>
              </a:rPr>
              <a:t>chcą niskiej stawki dla mieszkańca, a nawet malejącej w kolejnych latach,</a:t>
            </a:r>
          </a:p>
          <a:p>
            <a:pPr>
              <a:spcBef>
                <a:spcPts val="1250"/>
              </a:spcBef>
              <a:buFont typeface="Arial" charset="0"/>
              <a:buChar char="•"/>
            </a:pPr>
            <a:r>
              <a:rPr lang="pl-PL" sz="7200" dirty="0" smtClean="0">
                <a:solidFill>
                  <a:srgbClr val="000000"/>
                </a:solidFill>
                <a:latin typeface="Arial" charset="0"/>
              </a:rPr>
              <a:t>chcą mieć wysoki poziom sanitarny swoich miast</a:t>
            </a:r>
          </a:p>
          <a:p>
            <a:pPr>
              <a:spcBef>
                <a:spcPts val="1250"/>
              </a:spcBef>
              <a:buFont typeface="Arial" charset="0"/>
              <a:buChar char="•"/>
            </a:pPr>
            <a:r>
              <a:rPr lang="pl-PL" sz="720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pl-PL" sz="7200" dirty="0" smtClean="0">
                <a:solidFill>
                  <a:srgbClr val="000000"/>
                </a:solidFill>
                <a:latin typeface="Arial" charset="0"/>
              </a:rPr>
              <a:t>hcą tworzyć nowe miejsca pracy</a:t>
            </a:r>
          </a:p>
          <a:p>
            <a:pPr>
              <a:spcBef>
                <a:spcPts val="1250"/>
              </a:spcBef>
              <a:buFont typeface="Arial" charset="0"/>
              <a:buChar char="•"/>
            </a:pPr>
            <a:endParaRPr lang="pl-PL" sz="26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250"/>
              </a:spcBef>
              <a:buFont typeface="Arial" charset="0"/>
              <a:buChar char="•"/>
            </a:pPr>
            <a:endParaRPr lang="pl-PL" sz="21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932040" y="2708920"/>
            <a:ext cx="3346704" cy="3474720"/>
          </a:xfrm>
        </p:spPr>
        <p:txBody>
          <a:bodyPr/>
          <a:lstStyle/>
          <a:p>
            <a:pPr marL="45720" indent="0">
              <a:lnSpc>
                <a:spcPct val="93000"/>
              </a:lnSpc>
              <a:spcBef>
                <a:spcPts val="1250"/>
              </a:spcBef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" charset="0"/>
              </a:rPr>
              <a:t>Przykładowe finansowanie wdrożenia systemu:</a:t>
            </a:r>
            <a:endParaRPr lang="en-GB" sz="1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250"/>
              </a:spcBef>
              <a:buFont typeface="Arial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sz="1800" dirty="0" smtClean="0">
                <a:solidFill>
                  <a:srgbClr val="000000"/>
                </a:solidFill>
                <a:latin typeface="Arial" charset="0"/>
              </a:rPr>
              <a:t>60% - dotacja </a:t>
            </a:r>
            <a:r>
              <a:rPr lang="pl-PL" sz="1800" dirty="0" err="1" smtClean="0">
                <a:solidFill>
                  <a:srgbClr val="000000"/>
                </a:solidFill>
                <a:latin typeface="Arial" charset="0"/>
              </a:rPr>
              <a:t>NFOŚiGW</a:t>
            </a:r>
            <a:endParaRPr lang="en-GB" sz="1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250"/>
              </a:spcBef>
              <a:buFont typeface="Arial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sz="1800" dirty="0" smtClean="0">
                <a:solidFill>
                  <a:srgbClr val="000000"/>
                </a:solidFill>
                <a:latin typeface="Arial" charset="0"/>
              </a:rPr>
              <a:t>32% - </a:t>
            </a:r>
            <a:r>
              <a:rPr lang="pl-PL" sz="1800" dirty="0" err="1" smtClean="0">
                <a:solidFill>
                  <a:srgbClr val="000000"/>
                </a:solidFill>
                <a:latin typeface="Arial" charset="0"/>
              </a:rPr>
              <a:t>WFOŚiGW</a:t>
            </a:r>
            <a:endParaRPr lang="pl-PL" sz="1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250"/>
              </a:spcBef>
              <a:buFont typeface="Arial" charset="0"/>
              <a:buChar char="•"/>
            </a:pPr>
            <a:r>
              <a:rPr lang="pl-PL" sz="1800" dirty="0" smtClean="0">
                <a:solidFill>
                  <a:srgbClr val="000000"/>
                </a:solidFill>
                <a:latin typeface="Arial" charset="0"/>
              </a:rPr>
              <a:t> 8% - PUP</a:t>
            </a:r>
            <a:endParaRPr lang="en-GB" sz="1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250"/>
              </a:spcBef>
              <a:buClrTx/>
              <a:buNone/>
            </a:pPr>
            <a:endParaRPr lang="en-GB" sz="1600" dirty="0">
              <a:solidFill>
                <a:srgbClr val="000000"/>
              </a:solidFill>
              <a:latin typeface="Arial" charset="0"/>
            </a:endParaRPr>
          </a:p>
          <a:p>
            <a:pPr marL="45720" indent="0">
              <a:buNone/>
            </a:pPr>
            <a:endParaRPr lang="pl-PL" dirty="0"/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5148064" y="1700808"/>
            <a:ext cx="108012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H="1">
            <a:off x="2267744" y="1700808"/>
            <a:ext cx="936104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3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899592" y="1340768"/>
            <a:ext cx="3346704" cy="639762"/>
          </a:xfrm>
        </p:spPr>
        <p:txBody>
          <a:bodyPr/>
          <a:lstStyle/>
          <a:p>
            <a:r>
              <a:rPr lang="pl-PL" dirty="0" smtClean="0"/>
              <a:t>PRZYCHODY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99592" y="2132856"/>
            <a:ext cx="3346704" cy="4032448"/>
          </a:xfrm>
        </p:spPr>
        <p:txBody>
          <a:bodyPr>
            <a:normAutofit/>
          </a:bodyPr>
          <a:lstStyle/>
          <a:p>
            <a:pPr indent="-339725">
              <a:buFont typeface="Wingdings" charset="2"/>
              <a:buChar char="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dirty="0"/>
              <a:t> opłaty mieszkańców,  </a:t>
            </a:r>
          </a:p>
          <a:p>
            <a:pPr indent="-339725">
              <a:buFont typeface="Wingdings" charset="2"/>
              <a:buChar char="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dirty="0"/>
              <a:t> wpływy ze sprzedaży surowców wtórnych, </a:t>
            </a:r>
            <a:r>
              <a:rPr lang="pl-PL" dirty="0" err="1"/>
              <a:t>elektrośmieci</a:t>
            </a:r>
            <a:r>
              <a:rPr lang="pl-PL" dirty="0"/>
              <a:t> i innych</a:t>
            </a:r>
            <a:r>
              <a:rPr lang="pl-PL" dirty="0" smtClean="0"/>
              <a:t>,</a:t>
            </a:r>
            <a:endParaRPr lang="pl-PL" dirty="0"/>
          </a:p>
          <a:p>
            <a:pPr indent="-339725">
              <a:buFont typeface="Wingdings" charset="2"/>
              <a:buChar char="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dirty="0"/>
              <a:t> pieniądze zaoszczędzone poprzez  zminimalizowanie </a:t>
            </a:r>
            <a:r>
              <a:rPr lang="pl-PL" dirty="0" smtClean="0"/>
              <a:t>składowania</a:t>
            </a:r>
            <a:r>
              <a:rPr lang="pl-PL" dirty="0"/>
              <a:t>,</a:t>
            </a:r>
            <a:endParaRPr lang="pl-PL" dirty="0" smtClean="0"/>
          </a:p>
          <a:p>
            <a:pPr indent="-339725">
              <a:buFont typeface="Wingdings" charset="2"/>
              <a:buChar char="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dirty="0"/>
              <a:t>s</a:t>
            </a:r>
            <a:r>
              <a:rPr lang="pl-PL" dirty="0" smtClean="0"/>
              <a:t>przedaż energii, </a:t>
            </a:r>
          </a:p>
          <a:p>
            <a:pPr indent="-339725">
              <a:buFont typeface="Wingdings" charset="2"/>
              <a:buChar char="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dirty="0"/>
              <a:t>s</a:t>
            </a:r>
            <a:r>
              <a:rPr lang="pl-PL" dirty="0" smtClean="0"/>
              <a:t>przedaż kompostu.</a:t>
            </a:r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572000" y="1340768"/>
            <a:ext cx="3346704" cy="639762"/>
          </a:xfrm>
        </p:spPr>
        <p:txBody>
          <a:bodyPr/>
          <a:lstStyle/>
          <a:p>
            <a:r>
              <a:rPr lang="pl-PL" dirty="0" smtClean="0"/>
              <a:t>KOSZTY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4644008" y="2132856"/>
            <a:ext cx="3346704" cy="2743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   płace pracowników,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   media,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   transport,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   utrzymanie bazy surowców </a:t>
            </a:r>
          </a:p>
          <a:p>
            <a:pPr marL="45720" indent="0">
              <a:buNone/>
            </a:pPr>
            <a:r>
              <a:rPr lang="pl-PL" dirty="0"/>
              <a:t> </a:t>
            </a:r>
            <a:r>
              <a:rPr lang="pl-PL" dirty="0" smtClean="0"/>
              <a:t>       wtórnych,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   amortyzacja pawilonu,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   spłata kredytu.</a:t>
            </a:r>
          </a:p>
          <a:p>
            <a:pPr marL="45720" indent="0">
              <a:buNone/>
            </a:pP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EKO AB</a:t>
            </a:r>
            <a:endParaRPr lang="pl-PL" sz="4000" dirty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7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60000"/>
              </a:schemeClr>
            </a:gs>
            <a:gs pos="12912">
              <a:srgbClr val="C7E77A"/>
            </a:gs>
            <a:gs pos="55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79848" y="1772816"/>
            <a:ext cx="7940624" cy="2520280"/>
          </a:xfr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spcBef>
                <a:spcPts val="800"/>
              </a:spcBef>
              <a:buNone/>
            </a:pPr>
            <a:r>
              <a:rPr lang="pl-PL" sz="40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pl-PL" sz="40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pl-PL" sz="40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Śmieci </a:t>
            </a:r>
            <a:r>
              <a:rPr lang="pl-PL" sz="4000" b="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 sieci - </a:t>
            </a:r>
            <a:r>
              <a:rPr lang="pl-PL" sz="40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polska innowacja</a:t>
            </a:r>
            <a:br>
              <a:rPr lang="pl-PL" sz="40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pl-PL" sz="40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pl-PL" sz="40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n-GB" sz="24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NOWOCZESNY </a:t>
            </a:r>
            <a:r>
              <a:rPr lang="en-GB" sz="2400" b="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ALTERNATYWNY SYSTEM ODBIORU I SEGREGACJI ODPADÓW </a:t>
            </a:r>
            <a:r>
              <a:rPr lang="pl-PL" sz="24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KOMUNALNYCH OD MIESZKAŃCÓW</a:t>
            </a:r>
            <a:br>
              <a:rPr lang="pl-PL" sz="24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pl-PL" sz="24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pl-PL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ZGODNY ZE ZNOWELIZOWANĄ USTAWĄ O UPICWG</a:t>
            </a:r>
            <a:r>
              <a:rPr lang="pl-PL" sz="24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en-GB" sz="2400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2400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en-GB" sz="2400" b="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POLSKA LIDEREM </a:t>
            </a:r>
            <a:r>
              <a:rPr lang="pl-PL" sz="24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W GOSPODARCE ODPADAMI</a:t>
            </a:r>
            <a:br>
              <a:rPr lang="pl-PL" sz="24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pl-PL" sz="24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b="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endParaRPr lang="pl-PL" sz="2000" b="0" dirty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3" y="332656"/>
            <a:ext cx="662473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1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403648" y="21704"/>
            <a:ext cx="6512511" cy="1143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FRAKCJE ENERGETYCZNE W SYSTEMIE EKO AB</a:t>
            </a:r>
            <a:endParaRPr lang="pl-PL" dirty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15616" y="2276872"/>
            <a:ext cx="6400800" cy="34747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sz="2800" b="1" dirty="0" smtClean="0">
                <a:solidFill>
                  <a:srgbClr val="003E1C"/>
                </a:solidFill>
              </a:rPr>
              <a:t>FRAKCJA BIO</a:t>
            </a:r>
          </a:p>
          <a:p>
            <a:pPr marL="45720" indent="0" algn="just">
              <a:buNone/>
            </a:pPr>
            <a:r>
              <a:rPr lang="pl-PL" dirty="0" smtClean="0"/>
              <a:t>25% - 30% masy odpadów komunalnych to frakcja kuchenna, która jest wydzielana w naszych kuchniach, a następnie dodatkowo przechodzi kontrolę pracownika pawilonu podczas przesypywania jej do kontenerów w chłodni. </a:t>
            </a:r>
          </a:p>
          <a:p>
            <a:pPr marL="45720" indent="0" algn="just">
              <a:buNone/>
            </a:pPr>
            <a:r>
              <a:rPr lang="pl-PL" dirty="0" smtClean="0"/>
              <a:t>Taka biomasa to najwyższej jakości surowiec do </a:t>
            </a:r>
            <a:r>
              <a:rPr lang="pl-PL" dirty="0" err="1" smtClean="0"/>
              <a:t>biogazowni</a:t>
            </a:r>
            <a:r>
              <a:rPr lang="pl-PL" dirty="0" smtClean="0"/>
              <a:t>, a dodatkowo produkt uboczny, czyli  </a:t>
            </a:r>
            <a:r>
              <a:rPr lang="pl-PL" dirty="0" err="1" smtClean="0"/>
              <a:t>poferment</a:t>
            </a:r>
            <a:r>
              <a:rPr lang="pl-PL" dirty="0" smtClean="0"/>
              <a:t> po przekompostowaniu jest najwyższej jakości nawozem.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84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7137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l-PL" b="1" dirty="0" smtClean="0">
                <a:solidFill>
                  <a:srgbClr val="003E1C"/>
                </a:solidFill>
              </a:rPr>
              <a:t>FRAKCJA RESZTKOWA</a:t>
            </a:r>
          </a:p>
          <a:p>
            <a:pPr marL="45720" indent="0" algn="ctr">
              <a:buNone/>
            </a:pPr>
            <a:endParaRPr lang="pl-PL" b="1" dirty="0" smtClean="0">
              <a:solidFill>
                <a:srgbClr val="003E1C"/>
              </a:solidFill>
            </a:endParaRPr>
          </a:p>
          <a:p>
            <a:pPr marL="45720" indent="0" algn="just">
              <a:buNone/>
            </a:pPr>
            <a:r>
              <a:rPr lang="pl-PL" dirty="0" smtClean="0">
                <a:solidFill>
                  <a:schemeClr val="tx1"/>
                </a:solidFill>
              </a:rPr>
              <a:t>15% -25% masy odpadów komunalnych to frakcja higieniczna (pampersy, itp.), niektóre drobne nieopisane odpadki oraz rozdrobnione wybrane </a:t>
            </a:r>
            <a:r>
              <a:rPr lang="pl-PL" dirty="0" err="1" smtClean="0">
                <a:solidFill>
                  <a:schemeClr val="tx1"/>
                </a:solidFill>
              </a:rPr>
              <a:t>wielkogabaryty</a:t>
            </a:r>
            <a:r>
              <a:rPr lang="pl-PL" dirty="0" smtClean="0">
                <a:solidFill>
                  <a:schemeClr val="tx1"/>
                </a:solidFill>
              </a:rPr>
              <a:t>, np. meble. Frakcję tę należy wykorzystać energetycznie – spalanie, zimna plazma.</a:t>
            </a:r>
          </a:p>
          <a:p>
            <a:pPr marL="45720" indent="0" algn="just">
              <a:buNone/>
            </a:pPr>
            <a:r>
              <a:rPr lang="pl-PL" dirty="0" smtClean="0">
                <a:solidFill>
                  <a:schemeClr val="tx1"/>
                </a:solidFill>
              </a:rPr>
              <a:t>Wysoka jakość energetyczna tej frakcji wynika z wysegregowania z niej materiałów niepalnych typu gruz budowlany, szkło, metal, odpady niebezpieczne, np. baterie, termometry i inne. </a:t>
            </a:r>
          </a:p>
          <a:p>
            <a:pPr marL="45720" indent="0" algn="just">
              <a:buNone/>
            </a:pPr>
            <a:r>
              <a:rPr lang="pl-PL" dirty="0" smtClean="0">
                <a:solidFill>
                  <a:schemeClr val="tx1"/>
                </a:solidFill>
              </a:rPr>
              <a:t>Ważne jest to, że frakcja ta nie zawiera znacznych ilości odpadów </a:t>
            </a:r>
            <a:r>
              <a:rPr lang="pl-PL" dirty="0" err="1" smtClean="0">
                <a:solidFill>
                  <a:schemeClr val="tx1"/>
                </a:solidFill>
              </a:rPr>
              <a:t>bio</a:t>
            </a:r>
            <a:r>
              <a:rPr lang="pl-PL" dirty="0" smtClean="0">
                <a:solidFill>
                  <a:schemeClr val="tx1"/>
                </a:solidFill>
              </a:rPr>
              <a:t>, które charakteryzują się wysoką zawartością wody, co obniża wartość kaloryczną wsadu. 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72808" cy="1584176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 EKO AB TO SPOSÓB ZREDUKOWANIA O OK. 95% STRUMIENIA ODPADÓW KOMUNALNYCH JUŻ NA ETAPIE ODBIORU I SEGREGACJI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87624" y="2060848"/>
            <a:ext cx="6400800" cy="3474720"/>
          </a:xfrm>
        </p:spPr>
        <p:txBody>
          <a:bodyPr>
            <a:normAutofit lnSpcReduction="10000"/>
          </a:bodyPr>
          <a:lstStyle/>
          <a:p>
            <a:pPr indent="-339725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 smtClean="0">
                <a:latin typeface="Arial" charset="0"/>
              </a:rPr>
              <a:t>	</a:t>
            </a:r>
            <a:r>
              <a:rPr lang="pl-PL" sz="2400" dirty="0" err="1" smtClean="0">
                <a:latin typeface="Arial" charset="0"/>
              </a:rPr>
              <a:t>Ekosieć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tworzą przede wszystkim pawilony Systemu EKO AB. Im więcej pawilonów, tym większa sieć i tym większa jej siła.</a:t>
            </a:r>
          </a:p>
          <a:p>
            <a:pPr indent="-339725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 dirty="0">
              <a:latin typeface="Arial" charset="0"/>
            </a:endParaRPr>
          </a:p>
          <a:p>
            <a:pPr indent="-339725" algn="just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 smtClean="0">
                <a:latin typeface="Arial" charset="0"/>
              </a:rPr>
              <a:t>	Siłą </a:t>
            </a:r>
            <a:r>
              <a:rPr lang="pl-PL" sz="2400" dirty="0" err="1">
                <a:latin typeface="Arial" charset="0"/>
              </a:rPr>
              <a:t>ekosieci</a:t>
            </a:r>
            <a:r>
              <a:rPr lang="pl-PL" sz="2400" dirty="0">
                <a:latin typeface="Arial" charset="0"/>
              </a:rPr>
              <a:t> jest dostarczanie na rynek długich, ciągłych, najwyższej jakości serii surowców wtórnych, a to daje realne możliwości negocjacji najkorzystniejszych ich cen. 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 dirty="0">
              <a:latin typeface="Arial" charset="0"/>
            </a:endParaRP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66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err="1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Wnioski</a:t>
            </a:r>
            <a:r>
              <a:rPr lang="en-GB" sz="36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/>
            </a:r>
            <a:br>
              <a:rPr lang="en-GB" sz="36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</a:br>
            <a:endParaRPr lang="pl-PL" sz="3600" dirty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7992888" cy="568863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3000"/>
              </a:lnSpc>
              <a:spcBef>
                <a:spcPts val="500"/>
              </a:spcBef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System EKO AB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zagospodarowuje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do 95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%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odpadów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komunalnych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tym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zapewnia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wykonanie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dyrektyw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unijnych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w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najdłuższym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horyzoncie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czasowym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Dzięki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Systemowi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EKO AB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pozostaje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tylko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20-25% 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odpadów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komunalnych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które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mogą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być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surowcem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na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paliwo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alternatywne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lub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przeznaczone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do</a:t>
            </a:r>
            <a:r>
              <a:rPr lang="pl-PL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przetworzenia termicznego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wówczas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do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składowania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pozostaje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ok. 5%, a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istniejące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kwatery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wystarczą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na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kilkadziesiąt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lat.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System EKO AB to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nowe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spojrzenie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na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odpady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nie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jako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kłopot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, ale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jako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źródło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wysokiej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jakości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surowców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wtórnych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w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długich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ciągłych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seriach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jako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napęd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do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rozwoju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nowych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technologii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w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recyklingu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produkcja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surowców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do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wytwarzania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energii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odnawialnej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To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przykład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profesjonalizmu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w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zakresie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odbioru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I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segregacji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odpadów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komunalnych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pod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względem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efektywności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ekologicznej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–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zagospodarowanie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95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%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odpadów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komunalnych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ekonomicznej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-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niska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opłata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dla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mieszkańca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za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wywóz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nieczystości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stałych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prospołecznej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w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postaci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nowych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miejsc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pracy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przede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wszystkim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dla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ludzi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o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niskich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kwalifikacjach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zawodowych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oraz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mających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kłopoty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z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uzupełnieniem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stażu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pracy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do </a:t>
            </a:r>
            <a:r>
              <a:rPr lang="en-GB" sz="2400" dirty="0" err="1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emerytury</a:t>
            </a:r>
            <a:r>
              <a:rPr lang="pl-PL" sz="24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, a także zapobieganie konfliktom społecznym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. </a:t>
            </a:r>
            <a:endParaRPr lang="en-GB" sz="2400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65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331640" y="1196752"/>
            <a:ext cx="6400800" cy="347472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W Systemie EKO AB  rośnie </a:t>
            </a:r>
            <a:r>
              <a:rPr lang="pl-PL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osiemnastokrotnie efektywność  </a:t>
            </a: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ekonomiczna ( 2 PLN : </a:t>
            </a:r>
            <a:r>
              <a:rPr lang="pl-PL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0,11 </a:t>
            </a: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PLN = </a:t>
            </a:r>
            <a:r>
              <a:rPr lang="pl-PL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18).</a:t>
            </a:r>
            <a:endParaRPr lang="pl-PL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Efektywność Systemu EKO AB przewyższa dwa etapy stosowane w zachodnioeuropejskiej gospodarce komunalnej, tj. odbiór, segregacja i recykling (etap 1.) oraz spalanie (etap 2.) .</a:t>
            </a:r>
          </a:p>
          <a:p>
            <a:pPr algn="just">
              <a:spcBef>
                <a:spcPts val="800"/>
              </a:spcBef>
              <a:buFont typeface="Times New Roman" pitchFamily="16" charset="0"/>
              <a:buChar char="•"/>
            </a:pPr>
            <a:r>
              <a:rPr lang="pl-PL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System EKO AB odsuwa problem kar dobowych, a Polska staje się liderem w gospodarce odpadami.</a:t>
            </a:r>
            <a:endParaRPr lang="pl-PL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pPr>
              <a:spcBef>
                <a:spcPts val="800"/>
              </a:spcBef>
              <a:buClrTx/>
              <a:buNone/>
            </a:pPr>
            <a:endParaRPr lang="pl-PL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8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SAMORZĄDOWCO!</a:t>
            </a:r>
            <a:endParaRPr lang="pl-P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8280920" cy="482453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pl-PL" dirty="0" smtClean="0"/>
              <a:t>System EKO AB – odbiór i segregacja odpadów komunalnych od mieszkańców pozwala na :</a:t>
            </a:r>
          </a:p>
          <a:p>
            <a:pPr>
              <a:buFontTx/>
              <a:buChar char="-"/>
            </a:pPr>
            <a:r>
              <a:rPr lang="pl-PL" dirty="0" smtClean="0"/>
              <a:t>ustalenie niskiej stawki dla mieszkańca, a w kolejnych latach funkcjonowania systemu – sieci jest możliwość </a:t>
            </a:r>
            <a:r>
              <a:rPr lang="pl-PL" dirty="0" smtClean="0">
                <a:solidFill>
                  <a:srgbClr val="C00000"/>
                </a:solidFill>
              </a:rPr>
              <a:t>obniżenia</a:t>
            </a:r>
            <a:r>
              <a:rPr lang="pl-PL" dirty="0" smtClean="0"/>
              <a:t> tej stawki,</a:t>
            </a:r>
          </a:p>
          <a:p>
            <a:pPr>
              <a:buFontTx/>
              <a:buChar char="-"/>
            </a:pPr>
            <a:r>
              <a:rPr lang="pl-PL" dirty="0"/>
              <a:t>n</a:t>
            </a:r>
            <a:r>
              <a:rPr lang="pl-PL" dirty="0" smtClean="0"/>
              <a:t>atychmiastowe osiągnięcie poziomów odzysku i recyklingu na 30 lat do przodu,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dirty="0" smtClean="0">
                <a:solidFill>
                  <a:srgbClr val="FF0000"/>
                </a:solidFill>
              </a:rPr>
              <a:t>mieszkańców bloków nie musimy dzielić na segregujących i niesegregujących ( co jest zapisane w ustawie o </a:t>
            </a:r>
            <a:r>
              <a:rPr lang="pl-PL" dirty="0" err="1" smtClean="0">
                <a:solidFill>
                  <a:srgbClr val="FF0000"/>
                </a:solidFill>
              </a:rPr>
              <a:t>upicwg</a:t>
            </a:r>
            <a:r>
              <a:rPr lang="pl-PL" dirty="0" smtClean="0">
                <a:solidFill>
                  <a:srgbClr val="FF0000"/>
                </a:solidFill>
              </a:rPr>
              <a:t>),</a:t>
            </a:r>
          </a:p>
          <a:p>
            <a:pPr>
              <a:buFontTx/>
              <a:buChar char="-"/>
            </a:pPr>
            <a:r>
              <a:rPr lang="pl-PL" dirty="0"/>
              <a:t>b</a:t>
            </a:r>
            <a:r>
              <a:rPr lang="pl-PL" dirty="0" smtClean="0"/>
              <a:t>rak konfliktów społecznych w czasie wdrażania (zamiana altany śmieciowej na pawilon),</a:t>
            </a:r>
          </a:p>
          <a:p>
            <a:pPr>
              <a:buFontTx/>
              <a:buChar char="-"/>
            </a:pPr>
            <a:r>
              <a:rPr lang="pl-PL" dirty="0"/>
              <a:t>p</a:t>
            </a:r>
            <a:r>
              <a:rPr lang="pl-PL" dirty="0" smtClean="0"/>
              <a:t>owstanie nowych miejsc pracy,</a:t>
            </a:r>
          </a:p>
          <a:p>
            <a:pPr>
              <a:buFontTx/>
              <a:buChar char="-"/>
            </a:pPr>
            <a:r>
              <a:rPr lang="pl-PL" dirty="0"/>
              <a:t>m</a:t>
            </a:r>
            <a:r>
              <a:rPr lang="pl-PL" dirty="0" smtClean="0"/>
              <a:t>ożliwość produkcji energii rozproszonej,</a:t>
            </a:r>
          </a:p>
          <a:p>
            <a:pPr>
              <a:buFontTx/>
              <a:buChar char="-"/>
            </a:pPr>
            <a:r>
              <a:rPr lang="pl-PL" dirty="0"/>
              <a:t>r</a:t>
            </a:r>
            <a:r>
              <a:rPr lang="pl-PL" dirty="0" smtClean="0"/>
              <a:t>adykalna poprawa warunków sanitarnych osiedli i miast. </a:t>
            </a: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60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68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b="0" dirty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MIEJSCA PRACY</a:t>
            </a:r>
            <a:br>
              <a:rPr lang="pl-PL" sz="4400" b="0" dirty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l-PL" sz="4400" b="0" dirty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 SYSTEMIE EKO AB</a:t>
            </a:r>
            <a:endParaRPr lang="pl-PL" sz="4400" b="0" dirty="0">
              <a:solidFill>
                <a:srgbClr val="003E1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87624" y="2276872"/>
            <a:ext cx="6400800" cy="34747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sz="2400" dirty="0"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 Budowa </a:t>
            </a:r>
            <a:r>
              <a:rPr lang="pl-PL" sz="2400" dirty="0">
                <a:latin typeface="Arial" charset="0"/>
              </a:rPr>
              <a:t>pawilonów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sz="2400" dirty="0"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 Wyposażenie </a:t>
            </a:r>
            <a:r>
              <a:rPr lang="pl-PL" sz="2400" dirty="0">
                <a:latin typeface="Arial" charset="0"/>
              </a:rPr>
              <a:t>pawilonów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sz="2400" dirty="0" smtClean="0">
                <a:latin typeface="Arial" charset="0"/>
              </a:rPr>
              <a:t>  </a:t>
            </a:r>
            <a:r>
              <a:rPr lang="pl-PL" sz="2400" dirty="0">
                <a:latin typeface="Arial" charset="0"/>
              </a:rPr>
              <a:t>Zatrudnienie – 1 pawilon – 2 stałe miejsca </a:t>
            </a:r>
            <a:r>
              <a:rPr lang="pl-PL" sz="2400" dirty="0" smtClean="0">
                <a:latin typeface="Arial" charset="0"/>
              </a:rPr>
              <a:t> pracy</a:t>
            </a:r>
            <a:endParaRPr lang="pl-PL" sz="24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sz="2400" dirty="0"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 Kadra </a:t>
            </a:r>
            <a:r>
              <a:rPr lang="pl-PL" sz="2400" dirty="0">
                <a:latin typeface="Arial" charset="0"/>
              </a:rPr>
              <a:t>nadzorująca – brygadziści (na każde 20 pawilonów 2 brygadzistów), stanowisko do spraw sprzedaży surowców wtórnych i innych frakcji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sz="2400" dirty="0"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 Transport </a:t>
            </a:r>
            <a:r>
              <a:rPr lang="pl-PL" sz="2400" dirty="0">
                <a:latin typeface="Arial" charset="0"/>
              </a:rPr>
              <a:t>– kierowcy, obsługa samochodów dostawczych i śmieciarek</a:t>
            </a: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42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b="0" dirty="0">
                <a:solidFill>
                  <a:srgbClr val="003E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ROZWÓJ RECYKLINGU I PRODUKCJI ENERGII ODNAWIALNEJ</a:t>
            </a:r>
            <a:endParaRPr lang="pl-PL" sz="3600" b="0" dirty="0">
              <a:solidFill>
                <a:srgbClr val="003E1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259632" y="2348880"/>
            <a:ext cx="6400800" cy="34747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sz="9600" dirty="0" smtClean="0">
                <a:latin typeface="Arial" charset="0"/>
              </a:rPr>
              <a:t>  Budowa </a:t>
            </a:r>
            <a:r>
              <a:rPr lang="pl-PL" sz="9600" dirty="0">
                <a:latin typeface="Arial" charset="0"/>
              </a:rPr>
              <a:t>miejskich </a:t>
            </a:r>
            <a:r>
              <a:rPr lang="pl-PL" sz="9600" dirty="0" err="1">
                <a:latin typeface="Arial" charset="0"/>
              </a:rPr>
              <a:t>biogazowni</a:t>
            </a:r>
            <a:endParaRPr lang="pl-PL" sz="96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sz="9600" dirty="0" smtClean="0">
                <a:latin typeface="Arial" charset="0"/>
              </a:rPr>
              <a:t>  Obsługa </a:t>
            </a:r>
            <a:r>
              <a:rPr lang="pl-PL" sz="9600" dirty="0" err="1">
                <a:latin typeface="Arial" charset="0"/>
              </a:rPr>
              <a:t>biogazowni</a:t>
            </a:r>
            <a:r>
              <a:rPr lang="pl-PL" sz="9600" dirty="0">
                <a:latin typeface="Arial" charset="0"/>
              </a:rPr>
              <a:t> – praca w systemie 4-brygadowym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sz="9600" dirty="0" smtClean="0">
                <a:latin typeface="Arial" charset="0"/>
              </a:rPr>
              <a:t>  Budowa </a:t>
            </a:r>
            <a:r>
              <a:rPr lang="pl-PL" sz="9600" dirty="0">
                <a:latin typeface="Arial" charset="0"/>
              </a:rPr>
              <a:t>kompostowni (gminnych lub międzygminnych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sz="9600" dirty="0" smtClean="0">
                <a:latin typeface="Arial" charset="0"/>
              </a:rPr>
              <a:t>  Obsługa </a:t>
            </a:r>
            <a:r>
              <a:rPr lang="pl-PL" sz="9600" dirty="0">
                <a:latin typeface="Arial" charset="0"/>
              </a:rPr>
              <a:t>kompostowni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sz="9600" dirty="0" smtClean="0">
                <a:latin typeface="Arial" charset="0"/>
              </a:rPr>
              <a:t>  Budowa </a:t>
            </a:r>
            <a:r>
              <a:rPr lang="pl-PL" sz="9600" dirty="0">
                <a:latin typeface="Arial" charset="0"/>
              </a:rPr>
              <a:t>instalacji do depolimeryzacji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sz="9600" dirty="0" smtClean="0">
                <a:latin typeface="Arial" charset="0"/>
              </a:rPr>
              <a:t>  Obsługa </a:t>
            </a:r>
            <a:r>
              <a:rPr lang="pl-PL" sz="9600" dirty="0" err="1" smtClean="0">
                <a:latin typeface="Arial" charset="0"/>
              </a:rPr>
              <a:t>depolimeryzatorów</a:t>
            </a:r>
            <a:endParaRPr lang="pl-PL" sz="96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sz="9600" dirty="0" smtClean="0">
                <a:latin typeface="Arial" charset="0"/>
              </a:rPr>
              <a:t>  Budowa systemu </a:t>
            </a:r>
            <a:r>
              <a:rPr lang="pl-PL" sz="9600" dirty="0">
                <a:latin typeface="Arial" charset="0"/>
              </a:rPr>
              <a:t>przekształcania termicznego odpadów, np. lubuskie reaktory wodorowe – na 100 pawilonów 1 reaktor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sz="9600" dirty="0" smtClean="0">
                <a:latin typeface="Arial" charset="0"/>
              </a:rPr>
              <a:t>  Obsługa </a:t>
            </a:r>
            <a:r>
              <a:rPr lang="pl-PL" sz="9600" dirty="0">
                <a:latin typeface="Arial" charset="0"/>
              </a:rPr>
              <a:t>instalacji – praca w systemie 4-brygadowym</a:t>
            </a: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04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Arial" charset="0"/>
              </a:rPr>
              <a:t>  Transport </a:t>
            </a:r>
            <a:r>
              <a:rPr lang="pl-PL" sz="2000" dirty="0">
                <a:latin typeface="Arial" charset="0"/>
              </a:rPr>
              <a:t>obsługujący zakłady recyklingowe i zakłady produkujące energię odnawialną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Arial" charset="0"/>
              </a:rPr>
              <a:t>  Kadra </a:t>
            </a:r>
            <a:r>
              <a:rPr lang="pl-PL" sz="2000" dirty="0">
                <a:latin typeface="Arial" charset="0"/>
              </a:rPr>
              <a:t>kierownicza i menadżerska obsługująca recykling i produkcję energii odnawialnej</a:t>
            </a:r>
          </a:p>
          <a:p>
            <a:pPr>
              <a:buFont typeface="Wingdings" pitchFamily="2" charset="2"/>
              <a:buChar char="Ø"/>
            </a:pPr>
            <a:endParaRPr lang="pl-PL" sz="2000" dirty="0">
              <a:latin typeface="Arial" charset="0"/>
            </a:endParaRPr>
          </a:p>
          <a:p>
            <a:pPr marL="45720" indent="0" algn="just">
              <a:buNone/>
            </a:pP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SZACUNKOWA LICZBA NOWYCH MIEJSC PRACY OD 150 – 200 TYS  PRZY WDROŻENIU SYSTEMU EKO AB W SKALI KRAJU              </a:t>
            </a: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43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1115616" y="2708920"/>
            <a:ext cx="3346704" cy="3312368"/>
          </a:xfrm>
        </p:spPr>
        <p:txBody>
          <a:bodyPr/>
          <a:lstStyle/>
          <a:p>
            <a:pPr marL="45720" indent="0" algn="ctr">
              <a:buNone/>
            </a:pPr>
            <a:r>
              <a:rPr lang="pl-PL" sz="2000" dirty="0">
                <a:latin typeface="Arial" charset="0"/>
              </a:rPr>
              <a:t>4 mld zł </a:t>
            </a:r>
          </a:p>
          <a:p>
            <a:pPr>
              <a:buFont typeface="Times New Roman" pitchFamily="18" charset="0"/>
              <a:buChar char="•"/>
            </a:pPr>
            <a:r>
              <a:rPr lang="pl-PL" sz="2000" dirty="0">
                <a:latin typeface="Arial" charset="0"/>
              </a:rPr>
              <a:t>5 zakładów termicznego przekształcania odpadów –</a:t>
            </a:r>
            <a:r>
              <a:rPr lang="pl-PL" sz="2000" dirty="0"/>
              <a:t> </a:t>
            </a:r>
            <a:r>
              <a:rPr lang="pl-PL" sz="2000" dirty="0">
                <a:latin typeface="Arial" charset="0"/>
              </a:rPr>
              <a:t>spalarni rusztowych, technologii znanych od kilkudziesięciu lat;</a:t>
            </a:r>
          </a:p>
          <a:p>
            <a:pPr>
              <a:buFont typeface="Times New Roman" pitchFamily="18" charset="0"/>
              <a:buChar char="•"/>
            </a:pPr>
            <a:r>
              <a:rPr lang="pl-PL" sz="2000" dirty="0">
                <a:latin typeface="Arial" charset="0"/>
              </a:rPr>
              <a:t>Zatrudnienie – ok. 750 nowych miejsc pracy</a:t>
            </a:r>
          </a:p>
          <a:p>
            <a:pPr>
              <a:buFont typeface="Times New Roman" pitchFamily="18" charset="0"/>
              <a:buChar char="•"/>
            </a:pPr>
            <a:endParaRPr lang="pl-PL" sz="2000" dirty="0">
              <a:latin typeface="Arial" charset="0"/>
            </a:endParaRPr>
          </a:p>
          <a:p>
            <a:pPr>
              <a:buFont typeface="Times New Roman" pitchFamily="18" charset="0"/>
              <a:buChar char="•"/>
            </a:pPr>
            <a:endParaRPr lang="pl-PL" dirty="0">
              <a:latin typeface="Arial" charset="0"/>
            </a:endParaRPr>
          </a:p>
          <a:p>
            <a:pPr marL="45720" indent="0">
              <a:buNone/>
            </a:pP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4716016" y="2708920"/>
            <a:ext cx="3346704" cy="27432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l-PL" sz="2000" dirty="0" smtClean="0">
                <a:latin typeface="Arial" charset="0"/>
              </a:rPr>
              <a:t>4 </a:t>
            </a:r>
            <a:r>
              <a:rPr lang="pl-PL" sz="2000" dirty="0">
                <a:latin typeface="Arial" charset="0"/>
              </a:rPr>
              <a:t>mld </a:t>
            </a:r>
          </a:p>
          <a:p>
            <a:pPr>
              <a:buFont typeface="Times New Roman" pitchFamily="18" charset="0"/>
              <a:buChar char="•"/>
            </a:pPr>
            <a:r>
              <a:rPr lang="pl-PL" sz="2000" dirty="0">
                <a:latin typeface="Arial" charset="0"/>
              </a:rPr>
              <a:t>minimum 30 </a:t>
            </a:r>
            <a:r>
              <a:rPr lang="pl-PL" sz="2000" dirty="0" err="1">
                <a:latin typeface="Arial" charset="0"/>
              </a:rPr>
              <a:t>tys</a:t>
            </a:r>
            <a:r>
              <a:rPr lang="pl-PL" sz="2000" dirty="0">
                <a:latin typeface="Arial" charset="0"/>
              </a:rPr>
              <a:t> pawilonów Systemu EKO AB – Polska liderem w Europie w dziedzinie gospodarki odpadami komunalnymi; wypełnienie dyrektyw unijnych na kilkadziesiąt lat do przodu</a:t>
            </a:r>
          </a:p>
          <a:p>
            <a:pPr>
              <a:buFont typeface="Times New Roman" pitchFamily="18" charset="0"/>
              <a:buChar char="•"/>
            </a:pPr>
            <a:r>
              <a:rPr lang="pl-PL" sz="2000" dirty="0">
                <a:latin typeface="Arial" charset="0"/>
              </a:rPr>
              <a:t>Zatrudnienie – min. 150 tys. nowych miejsc;</a:t>
            </a: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 CO LEPIEJ WYDAĆ PIENIĄDZE PUBLICZNE?</a:t>
            </a:r>
            <a:r>
              <a:rPr lang="pl-PL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9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35896" y="4509120"/>
            <a:ext cx="4669904" cy="1006047"/>
          </a:xfrm>
          <a:effectLst/>
        </p:spPr>
        <p:txBody>
          <a:bodyPr/>
          <a:lstStyle/>
          <a:p>
            <a:pPr algn="l">
              <a:buClrTx/>
              <a:buFontTx/>
              <a:buNone/>
            </a:pPr>
            <a:r>
              <a:rPr lang="pl-PL" sz="2000" dirty="0" smtClean="0">
                <a:solidFill>
                  <a:srgbClr val="0E8E3E"/>
                </a:solidFill>
              </a:rPr>
              <a:t>    </a:t>
            </a:r>
            <a:r>
              <a:rPr lang="pl-PL" sz="2000" dirty="0" smtClean="0">
                <a:solidFill>
                  <a:srgbClr val="0E8E3E"/>
                </a:solidFill>
                <a:effectLst/>
              </a:rPr>
              <a:t>Fundusze </a:t>
            </a:r>
            <a:r>
              <a:rPr lang="pl-PL" sz="2000" dirty="0">
                <a:solidFill>
                  <a:srgbClr val="0E8E3E"/>
                </a:solidFill>
                <a:effectLst/>
              </a:rPr>
              <a:t>idą </a:t>
            </a:r>
            <a:r>
              <a:rPr lang="pl-PL" sz="2000" dirty="0">
                <a:solidFill>
                  <a:srgbClr val="4700B8"/>
                </a:solidFill>
                <a:effectLst/>
              </a:rPr>
              <a:t>wyłącznie</a:t>
            </a:r>
            <a:r>
              <a:rPr lang="pl-PL" sz="2000" dirty="0">
                <a:solidFill>
                  <a:srgbClr val="0E8E3E"/>
                </a:solidFill>
                <a:effectLst/>
              </a:rPr>
              <a:t> na pokrycie kosztów </a:t>
            </a:r>
            <a:r>
              <a:rPr lang="pl-PL" sz="2000" dirty="0">
                <a:solidFill>
                  <a:srgbClr val="4700B8"/>
                </a:solidFill>
                <a:effectLst/>
              </a:rPr>
              <a:t>zbierania oraz edukacji </a:t>
            </a:r>
            <a:r>
              <a:rPr lang="pl-PL" sz="2000" dirty="0" smtClean="0">
                <a:solidFill>
                  <a:srgbClr val="4700B8"/>
                </a:solidFill>
                <a:effectLst/>
              </a:rPr>
              <a:t>i </a:t>
            </a:r>
            <a:r>
              <a:rPr lang="pl-PL" sz="2000" dirty="0">
                <a:solidFill>
                  <a:srgbClr val="4700B8"/>
                </a:solidFill>
                <a:effectLst/>
              </a:rPr>
              <a:t>promocji programu – zasada Non-profit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pl-PL" sz="2400" b="1" dirty="0">
                <a:solidFill>
                  <a:srgbClr val="003E1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USTAWA O U</a:t>
            </a:r>
            <a:r>
              <a:rPr lang="pl-PL" sz="2400" b="1" dirty="0">
                <a:solidFill>
                  <a:srgbClr val="003E1C"/>
                </a:solidFill>
                <a:latin typeface="Arial" pitchFamily="34" charset="0"/>
              </a:rPr>
              <a:t>T</a:t>
            </a:r>
            <a:r>
              <a:rPr lang="pl-PL" sz="2400" b="1" dirty="0">
                <a:solidFill>
                  <a:srgbClr val="003E1C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RZYMANIU PORZĄDKU I CZYSTOŚCI W GMINIE UCHWALONA PRZEZ SEJM 1.07.2011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pl-PL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w art. 3</a:t>
            </a:r>
            <a:r>
              <a:rPr lang="pl-PL" dirty="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pl-PL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pl-PL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a) </a:t>
            </a:r>
            <a:r>
              <a:rPr lang="pl-PL" dirty="0">
                <a:solidFill>
                  <a:srgbClr val="000000"/>
                </a:solidFill>
                <a:latin typeface="Arial" pitchFamily="34" charset="0"/>
              </a:rPr>
              <a:t>p</a:t>
            </a:r>
            <a:r>
              <a:rPr lang="pl-PL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 2 otrzymuje brzmienie: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pl-PL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„Gminy zapewniają czystość i porządek na swoim terenie </a:t>
            </a:r>
            <a:br>
              <a:rPr lang="pl-PL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 tworzą warunki niezbędne do ich utrzymania, </a:t>
            </a:r>
            <a:br>
              <a:rPr lang="pl-PL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 w szczególności: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pl-PL" dirty="0">
                <a:solidFill>
                  <a:srgbClr val="000000"/>
                </a:solidFill>
                <a:latin typeface="Arial" pitchFamily="34" charset="0"/>
              </a:rPr>
              <a:t>5) </a:t>
            </a:r>
            <a:r>
              <a:rPr lang="pl-PL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ustanawiają selektywne zbieranie odpadów komunalnych obejmujące co najmniej następujące frakcje odpadów: papieru, metalu, tworzywa sztucznego, szkła i</a:t>
            </a:r>
            <a:r>
              <a:rPr lang="pl-PL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b="1" dirty="0">
                <a:solidFill>
                  <a:srgbClr val="4700B8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opakowań wielomateriałowych </a:t>
            </a:r>
            <a:r>
              <a:rPr lang="pl-PL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oraz odpadów komunalnych ulegających biodegradacji, w tym odpadów opakowaniowych ulegających biodegradacji;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68231"/>
            <a:ext cx="2643188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6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25849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003E1C"/>
                </a:solidFill>
                <a:latin typeface="Arial" charset="0"/>
                <a:cs typeface="Arial Unicode MS" charset="0"/>
              </a:rPr>
              <a:t>NAGRODA „PRZEGLĄDU TECHNICZNEGO”</a:t>
            </a:r>
            <a:br>
              <a:rPr lang="pl-PL" dirty="0">
                <a:solidFill>
                  <a:srgbClr val="003E1C"/>
                </a:solidFill>
                <a:latin typeface="Arial" charset="0"/>
                <a:cs typeface="Arial Unicode MS" charset="0"/>
              </a:rPr>
            </a:br>
            <a:endParaRPr lang="pl-PL" dirty="0">
              <a:solidFill>
                <a:srgbClr val="003E1C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860032" y="1052736"/>
            <a:ext cx="4032448" cy="5400600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800"/>
              </a:spcBef>
              <a:buClrTx/>
            </a:pPr>
            <a:r>
              <a:rPr lang="pl-PL" sz="2400" b="1" dirty="0">
                <a:solidFill>
                  <a:srgbClr val="4C1900"/>
                </a:solidFill>
                <a:latin typeface="Arial" charset="0"/>
                <a:cs typeface="Arial Unicode MS" charset="0"/>
              </a:rPr>
              <a:t>DANE KONTAKTOWE</a:t>
            </a:r>
          </a:p>
          <a:p>
            <a:pPr algn="ctr">
              <a:spcBef>
                <a:spcPts val="800"/>
              </a:spcBef>
              <a:buClrTx/>
            </a:pPr>
            <a:r>
              <a:rPr lang="pl-PL" sz="2400" b="1" dirty="0">
                <a:solidFill>
                  <a:srgbClr val="4C1900"/>
                </a:solidFill>
                <a:latin typeface="Arial" charset="0"/>
                <a:cs typeface="Arial Unicode MS" charset="0"/>
              </a:rPr>
              <a:t>ANDRZEJ BARTOSZKIEWICZ – WYNALAZCA SYSTEMU EKO AB </a:t>
            </a:r>
          </a:p>
          <a:p>
            <a:pPr algn="ctr">
              <a:spcBef>
                <a:spcPts val="800"/>
              </a:spcBef>
              <a:buClrTx/>
            </a:pPr>
            <a:r>
              <a:rPr lang="pl-PL" sz="2400" b="1" dirty="0">
                <a:solidFill>
                  <a:srgbClr val="4C1900"/>
                </a:solidFill>
                <a:latin typeface="Arial" charset="0"/>
                <a:cs typeface="Arial Unicode MS" charset="0"/>
              </a:rPr>
              <a:t>I</a:t>
            </a:r>
          </a:p>
          <a:p>
            <a:pPr algn="ctr">
              <a:lnSpc>
                <a:spcPct val="110000"/>
              </a:lnSpc>
              <a:spcBef>
                <a:spcPts val="800"/>
              </a:spcBef>
              <a:buClrTx/>
            </a:pPr>
            <a:r>
              <a:rPr lang="pl-PL" sz="2400" b="1" dirty="0">
                <a:solidFill>
                  <a:srgbClr val="4C1900"/>
                </a:solidFill>
                <a:latin typeface="Arial" charset="0"/>
                <a:cs typeface="Arial Unicode MS" charset="0"/>
              </a:rPr>
              <a:t> POMYSŁODAWCA EKOSIECI – „ŚMIECI </a:t>
            </a:r>
            <a:endParaRPr lang="pl-PL" sz="2400" b="1" dirty="0" smtClean="0">
              <a:solidFill>
                <a:srgbClr val="4C1900"/>
              </a:solidFill>
              <a:latin typeface="Arial" charset="0"/>
              <a:cs typeface="Arial Unicode MS" charset="0"/>
            </a:endParaRPr>
          </a:p>
          <a:p>
            <a:pPr algn="ctr">
              <a:lnSpc>
                <a:spcPct val="110000"/>
              </a:lnSpc>
              <a:spcBef>
                <a:spcPts val="800"/>
              </a:spcBef>
              <a:buClrTx/>
            </a:pPr>
            <a:r>
              <a:rPr lang="pl-PL" sz="2400" b="1" dirty="0" smtClean="0">
                <a:solidFill>
                  <a:srgbClr val="4C1900"/>
                </a:solidFill>
                <a:latin typeface="Arial" charset="0"/>
                <a:cs typeface="Arial Unicode MS" charset="0"/>
              </a:rPr>
              <a:t>W SIECI</a:t>
            </a:r>
            <a:r>
              <a:rPr lang="pl-PL" sz="2400" b="1" dirty="0">
                <a:solidFill>
                  <a:srgbClr val="4C1900"/>
                </a:solidFill>
                <a:latin typeface="Arial" charset="0"/>
                <a:cs typeface="Arial Unicode MS" charset="0"/>
              </a:rPr>
              <a:t>”</a:t>
            </a:r>
          </a:p>
          <a:p>
            <a:pPr algn="ctr">
              <a:spcBef>
                <a:spcPts val="800"/>
              </a:spcBef>
              <a:buClrTx/>
            </a:pPr>
            <a:endParaRPr lang="pl-PL" sz="2400" dirty="0">
              <a:solidFill>
                <a:srgbClr val="4C1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Unicode MS" charset="0"/>
            </a:endParaRPr>
          </a:p>
          <a:p>
            <a:pPr>
              <a:spcBef>
                <a:spcPts val="800"/>
              </a:spcBef>
              <a:buClrTx/>
            </a:pPr>
            <a:r>
              <a:rPr lang="pl-PL" sz="2400" b="1" dirty="0">
                <a:solidFill>
                  <a:srgbClr val="4C1900"/>
                </a:solidFill>
                <a:latin typeface="Arial" charset="0"/>
                <a:cs typeface="Arial Unicode MS" charset="0"/>
              </a:rPr>
              <a:t>TEL. KOM. - 601 77 34 32</a:t>
            </a:r>
          </a:p>
          <a:p>
            <a:pPr>
              <a:spcBef>
                <a:spcPts val="800"/>
              </a:spcBef>
              <a:buClrTx/>
            </a:pPr>
            <a:r>
              <a:rPr lang="pl-PL" sz="2400" b="1" dirty="0">
                <a:solidFill>
                  <a:srgbClr val="4C1900"/>
                </a:solidFill>
                <a:latin typeface="Arial" charset="0"/>
                <a:cs typeface="Arial Unicode MS" charset="0"/>
              </a:rPr>
              <a:t>E-MAIL - eko_ab@wp.pl</a:t>
            </a:r>
          </a:p>
          <a:p>
            <a:endParaRPr lang="pl-PL" sz="2400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367972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99592" y="404664"/>
            <a:ext cx="6840760" cy="682429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>
                <a:solidFill>
                  <a:srgbClr val="003E1C"/>
                </a:solidFill>
                <a:effectLst/>
                <a:latin typeface="+mn-lt"/>
              </a:rPr>
              <a:t>POZYTYWISTA ROKU 2011</a:t>
            </a:r>
            <a:endParaRPr lang="pl-PL" sz="3600" dirty="0">
              <a:solidFill>
                <a:srgbClr val="003E1C"/>
              </a:solidFill>
              <a:effectLst/>
              <a:latin typeface="+mn-lt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637277" cy="4894262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283968" y="2204864"/>
            <a:ext cx="4608512" cy="3003614"/>
          </a:xfrm>
        </p:spPr>
        <p:txBody>
          <a:bodyPr>
            <a:normAutofit fontScale="77500" lnSpcReduction="20000"/>
          </a:bodyPr>
          <a:lstStyle/>
          <a:p>
            <a:endParaRPr lang="pl-PL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l-PL" sz="310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NAGRODA </a:t>
            </a:r>
            <a:r>
              <a:rPr lang="pl-PL" sz="31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GŁÓWNA </a:t>
            </a:r>
            <a:endParaRPr lang="pl-PL" sz="3100" dirty="0" smtClean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l-PL" sz="31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FUNDACJI WOKULSKI</a:t>
            </a:r>
            <a:br>
              <a:rPr lang="pl-PL" sz="31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endParaRPr lang="pl-PL" sz="3100" dirty="0" smtClean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l-PL" sz="310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W KATEGORII</a:t>
            </a:r>
          </a:p>
          <a:p>
            <a:pPr algn="ctr"/>
            <a:endParaRPr lang="pl-PL" sz="3100" dirty="0" smtClean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l-PL" sz="310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31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EKOLOGIA I ROZWÓJ </a:t>
            </a:r>
            <a:r>
              <a:rPr lang="pl-PL" sz="310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ZRÓWNOWAŻONY</a:t>
            </a:r>
          </a:p>
        </p:txBody>
      </p:sp>
    </p:spTree>
    <p:extLst>
      <p:ext uri="{BB962C8B-B14F-4D97-AF65-F5344CB8AC3E}">
        <p14:creationId xmlns:p14="http://schemas.microsoft.com/office/powerpoint/2010/main" val="37835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27584" y="2564904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800" dirty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DZIĘKUJĘ ZA UWAGĘ.</a:t>
            </a:r>
            <a:endParaRPr lang="pl-PL" dirty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5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pl-PL" sz="400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ODPADY KOMUNALNE</a:t>
            </a:r>
            <a:endParaRPr lang="pl-PL" sz="4000" dirty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ymbol zastępczy zawartości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2404597"/>
              </p:ext>
            </p:extLst>
          </p:nvPr>
        </p:nvGraphicFramePr>
        <p:xfrm>
          <a:off x="611560" y="1628800"/>
          <a:ext cx="7920880" cy="443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r:id="rId3" imgW="7381440" imgH="4019040" progId="">
                  <p:embed/>
                </p:oleObj>
              </mc:Choice>
              <mc:Fallback>
                <p:oleObj r:id="rId3" imgW="7381440" imgH="40190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628800"/>
                        <a:ext cx="7920880" cy="443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7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80919" cy="3742352"/>
          </a:xfrm>
        </p:spPr>
        <p:txBody>
          <a:bodyPr/>
          <a:lstStyle/>
          <a:p>
            <a:pPr marL="0" indent="0" algn="l">
              <a:buNone/>
            </a:pPr>
            <a:r>
              <a:rPr lang="pl-PL" sz="3200" dirty="0" smtClean="0">
                <a:latin typeface="Arial" pitchFamily="34" charset="0"/>
              </a:rPr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8712968" cy="561662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IDEA SYSTEMU EKO AB ZACZYNA SIĘ </a:t>
            </a:r>
            <a:b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W DOMU</a:t>
            </a:r>
          </a:p>
          <a:p>
            <a:pPr marL="45720" indent="0" algn="ctr">
              <a:buNone/>
            </a:pPr>
            <a:endParaRPr lang="pl-PL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45720" indent="0" algn="ctr">
              <a:buNone/>
            </a:pPr>
            <a:r>
              <a:rPr lang="pl-PL" dirty="0" smtClean="0">
                <a:solidFill>
                  <a:schemeClr val="tx1"/>
                </a:solidFill>
              </a:rPr>
              <a:t>ODPADKI KOMUNALNE</a:t>
            </a:r>
          </a:p>
          <a:p>
            <a:pPr marL="45720" indent="0" algn="ctr">
              <a:buNone/>
            </a:pPr>
            <a:endParaRPr lang="pl-PL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45720" indent="0" algn="ctr">
              <a:buNone/>
            </a:pPr>
            <a:endParaRPr lang="pl-PL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45720" indent="0" algn="ctr">
              <a:buNone/>
            </a:pP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</a:t>
            </a:r>
            <a:endParaRPr lang="pl-PL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45720" indent="0">
              <a:buNone/>
            </a:pPr>
            <a:r>
              <a:rPr lang="pl-PL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KUCHNIA  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             </a:t>
            </a:r>
            <a: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ŁAZIENKA 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    </a:t>
            </a:r>
            <a:r>
              <a:rPr lang="pl-PL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POZOSTAŁE  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 marL="45720" indent="0">
              <a:buNone/>
            </a:pPr>
            <a:r>
              <a:rPr lang="pl-PL" sz="2000" dirty="0">
                <a:solidFill>
                  <a:schemeClr val="tx1"/>
                </a:solidFill>
                <a:latin typeface="Arial" pitchFamily="34" charset="0"/>
              </a:rPr>
              <a:t>r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</a:rPr>
              <a:t>esztki kuchenne                 odpady higieniczne             surowce wtórne,</a:t>
            </a:r>
          </a:p>
          <a:p>
            <a:pPr marL="45720" indent="0">
              <a:buNone/>
            </a:pPr>
            <a:r>
              <a:rPr lang="pl-PL" sz="20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</a:rPr>
              <a:t>                                                                                        </a:t>
            </a:r>
            <a:r>
              <a:rPr lang="pl-PL" sz="2000" dirty="0" err="1" smtClean="0">
                <a:solidFill>
                  <a:schemeClr val="tx1"/>
                </a:solidFill>
                <a:latin typeface="Arial" pitchFamily="34" charset="0"/>
              </a:rPr>
              <a:t>elektrośmieci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</a:rPr>
              <a:t>,</a:t>
            </a:r>
          </a:p>
          <a:p>
            <a:pPr marL="45720" indent="0">
              <a:buNone/>
            </a:pPr>
            <a:r>
              <a:rPr lang="pl-PL" sz="20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</a:rPr>
              <a:t>                                                                                        „ wielki gabaryt”,</a:t>
            </a:r>
          </a:p>
          <a:p>
            <a:pPr marL="45720" indent="0">
              <a:buNone/>
            </a:pPr>
            <a:r>
              <a:rPr lang="pl-PL" sz="20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</a:rPr>
              <a:t>                                                                                        przeterminowane  </a:t>
            </a:r>
          </a:p>
          <a:p>
            <a:pPr marL="45720" indent="0">
              <a:buNone/>
            </a:pPr>
            <a:r>
              <a:rPr lang="pl-PL" sz="20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</a:rPr>
              <a:t>                                                                                        leki,</a:t>
            </a:r>
          </a:p>
          <a:p>
            <a:pPr marL="45720" indent="0">
              <a:buNone/>
            </a:pPr>
            <a:r>
              <a:rPr lang="pl-PL" sz="20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</a:rPr>
              <a:t>                                                                                        i inne problemowe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1907704" y="2280118"/>
            <a:ext cx="1368152" cy="144016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4750297" y="2280118"/>
            <a:ext cx="0" cy="134455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6228184" y="2260849"/>
            <a:ext cx="1368152" cy="144016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64896" cy="1584176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buNone/>
            </a:pPr>
            <a:r>
              <a:rPr lang="pl-P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2400" dirty="0" smtClean="0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System </a:t>
            </a:r>
            <a:r>
              <a:rPr lang="en-GB" sz="2400" dirty="0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EKO AB w </a:t>
            </a:r>
            <a:r>
              <a:rPr lang="en-GB" sz="2400" dirty="0" err="1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Płocku</a:t>
            </a:r>
            <a:r>
              <a:rPr lang="en-GB" sz="2400" dirty="0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GB" sz="2400" dirty="0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2400" dirty="0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(w </a:t>
            </a:r>
            <a:r>
              <a:rPr lang="en-GB" sz="2400" dirty="0" err="1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pełni</a:t>
            </a:r>
            <a:r>
              <a:rPr lang="en-GB" sz="2400" dirty="0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sprawdzony</a:t>
            </a:r>
            <a:r>
              <a:rPr lang="en-GB" sz="2400" dirty="0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2400" dirty="0" err="1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przetestowany</a:t>
            </a:r>
            <a:r>
              <a:rPr lang="en-GB" sz="2400" dirty="0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w </a:t>
            </a:r>
            <a:r>
              <a:rPr lang="en-GB" sz="2400" dirty="0" err="1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praktyce</a:t>
            </a:r>
            <a:r>
              <a:rPr lang="en-GB" sz="2400" dirty="0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w </a:t>
            </a:r>
            <a:r>
              <a:rPr lang="en-GB" sz="2400" dirty="0" err="1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okresie</a:t>
            </a:r>
            <a:r>
              <a:rPr lang="en-GB" sz="2400" dirty="0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4 </a:t>
            </a:r>
            <a:r>
              <a:rPr lang="en-GB" sz="2400" dirty="0" err="1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lat</a:t>
            </a:r>
            <a:r>
              <a:rPr lang="en-GB" sz="2400" dirty="0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en-GB" sz="2400" dirty="0">
                <a:solidFill>
                  <a:srgbClr val="003E1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endParaRPr lang="pl-PL" sz="2400" dirty="0">
              <a:solidFill>
                <a:srgbClr val="003E1C"/>
              </a:solidFill>
            </a:endParaRPr>
          </a:p>
        </p:txBody>
      </p:sp>
      <p:pic>
        <p:nvPicPr>
          <p:cNvPr id="28" name="Symbol zastępczy obrazu 2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251520" y="1556792"/>
            <a:ext cx="4114800" cy="482453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>
          <a:xfrm>
            <a:off x="4572000" y="1484784"/>
            <a:ext cx="4176464" cy="41764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pl-PL" sz="2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pl-PL" sz="28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pl-PL" sz="2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pl-PL" sz="28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pl-PL" sz="2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pl-PL" sz="28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pl-PL" sz="2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pl-PL" sz="28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pl-PL" sz="2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pl-PL" sz="28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Tx/>
              <a:buNone/>
            </a:pP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System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EKO </a:t>
            </a: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AB</a:t>
            </a:r>
            <a:endParaRPr lang="pl-PL" sz="2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90000"/>
              </a:lnSpc>
              <a:spcBef>
                <a:spcPts val="500"/>
              </a:spcBef>
              <a:buClrTx/>
              <a:buNone/>
            </a:pP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en-GB" sz="20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odbiór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segregacja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odpadów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komunalnych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od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mieszkańców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całkowicie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nowy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zbudowany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od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podstaw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system.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Polega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on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tym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że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mieszkańcy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dzielą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swoje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odpady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tylko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3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grupy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organiczne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higieniczne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pozostałe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Obecne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otwarte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altany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śmieciowe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zostały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zastąpione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pawilonem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kontenerem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dzięki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czemu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osiągnięto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wysoki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poziom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053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4104456" cy="1944216"/>
          </a:xfrm>
        </p:spPr>
        <p:txBody>
          <a:bodyPr/>
          <a:lstStyle/>
          <a:p>
            <a:endParaRPr lang="pl-PL" sz="1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sz="18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sz="1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sz="1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sz="18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sz="1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sz="18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sz="1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sz="18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sz="1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sz="18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sz="1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sz="18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sz="1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Tradycyjna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altana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śmieciowa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została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zastąpiona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GB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pawilonem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kontenerowym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o </a:t>
            </a:r>
            <a:r>
              <a:rPr lang="en-GB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wymiarach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4m </a:t>
            </a:r>
            <a:r>
              <a:rPr lang="en-GB" sz="1800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6m.</a:t>
            </a:r>
            <a:r>
              <a:rPr lang="pl-PL" sz="1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(ew. 4,8m na 6m)</a:t>
            </a:r>
            <a:endParaRPr lang="en-GB" sz="18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4647302" y="692696"/>
            <a:ext cx="3346704" cy="151216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3924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392488" cy="402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57328" y="692696"/>
            <a:ext cx="3346704" cy="2743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600"/>
              </a:spcBef>
              <a:buClrTx/>
              <a:buNone/>
            </a:pPr>
            <a:r>
              <a:rPr lang="en-GB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Pawilon</a:t>
            </a: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można</a:t>
            </a: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ustawić</a:t>
            </a: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10 </a:t>
            </a:r>
            <a:r>
              <a:rPr lang="en-GB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metrów</a:t>
            </a: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od </a:t>
            </a:r>
            <a:r>
              <a:rPr lang="en-GB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otworów</a:t>
            </a:r>
            <a:endParaRPr lang="en-GB" b="1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Tx/>
              <a:buNone/>
            </a:pPr>
            <a:r>
              <a:rPr lang="pl-PL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GB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rzwiowych</a:t>
            </a: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GB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okiennych</a:t>
            </a:r>
            <a:r>
              <a:rPr lang="en-GB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tak</a:t>
            </a: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GB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jak</a:t>
            </a: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tradycyjne</a:t>
            </a: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altany</a:t>
            </a: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śmieciowe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1057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79512" y="3861048"/>
            <a:ext cx="8856983" cy="1654120"/>
          </a:xfrm>
        </p:spPr>
        <p:txBody>
          <a:bodyPr/>
          <a:lstStyle/>
          <a:p>
            <a:pPr marL="0" indent="0" algn="l">
              <a:spcBef>
                <a:spcPts val="80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  <a:t>	</a:t>
            </a:r>
            <a:r>
              <a:rPr lang="pl-PL" sz="2000" smtClean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  <a:t>System EKO AB</a:t>
            </a:r>
            <a:r>
              <a:rPr lang="pl-PL" sz="2000" dirty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  <a:t>, w którym odbiór i segregacja dostarczonych śmieci komunalnych odbywa się w kontenerze, dla poprawy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  <a:t>bezpieczeństwa  i higieny </a:t>
            </a:r>
            <a:r>
              <a:rPr lang="pl-PL" sz="2000" dirty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  <a:t>pracy zatrudnionych w nim osób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  <a:t>może </a:t>
            </a:r>
            <a:r>
              <a:rPr lang="pl-PL" sz="2000" dirty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  <a:t>być wyposażony w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  <a:t>skuteczny sposób </a:t>
            </a:r>
            <a:r>
              <a:rPr lang="pl-PL" sz="2400" dirty="0"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dezynfekcji i dezodoryzacji. </a:t>
            </a:r>
            <a:r>
              <a:rPr lang="pl-PL" sz="2000" dirty="0"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/>
            </a:r>
            <a:br>
              <a:rPr lang="pl-PL" sz="2000" dirty="0"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  <a:t>	Najskuteczniejszą </a:t>
            </a:r>
            <a:r>
              <a:rPr lang="pl-PL" sz="2000" dirty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  <a:t>i kompleksową dezynfekcję całego pomieszczenia       do segregowania śmieci, zapewnia metoda objętościowej dezynfekcji   z </a:t>
            </a:r>
            <a:r>
              <a:rPr lang="pl-PL" sz="2000" dirty="0"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wykorzystaniem</a:t>
            </a:r>
            <a:r>
              <a:rPr lang="pl-PL" sz="2000" dirty="0"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 mgły wodnej Firmy </a:t>
            </a:r>
            <a:r>
              <a:rPr lang="pl-PL" sz="2000" dirty="0" err="1"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Telesto</a:t>
            </a:r>
            <a:r>
              <a:rPr lang="pl-PL" sz="2000" dirty="0"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. To rozwiązanie zostało zaprojektowane, zbudowane i zainstalowane specjalnie dla potrzeb </a:t>
            </a:r>
            <a:r>
              <a:rPr lang="pl-PL" sz="2000" dirty="0" smtClean="0"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systemu EKO AB</a:t>
            </a:r>
            <a:r>
              <a:rPr lang="pl-PL" sz="2000" dirty="0"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.</a:t>
            </a:r>
            <a:br>
              <a:rPr lang="pl-PL" sz="2000" dirty="0"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</a:br>
            <a:r>
              <a:rPr lang="pl-PL" sz="2000" dirty="0">
                <a:solidFill>
                  <a:srgbClr val="FF0000"/>
                </a:solidFill>
                <a:latin typeface="Arial" charset="0"/>
                <a:cs typeface="Arial Unicode MS" charset="0"/>
              </a:rPr>
              <a:t/>
            </a:r>
            <a:br>
              <a:rPr lang="pl-PL" sz="2000" dirty="0">
                <a:solidFill>
                  <a:srgbClr val="FF0000"/>
                </a:solidFill>
                <a:latin typeface="Arial" charset="0"/>
                <a:cs typeface="Arial Unicode MS" charset="0"/>
              </a:rPr>
            </a:b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5688632" cy="3547045"/>
          </a:xfrm>
        </p:spPr>
      </p:pic>
    </p:spTree>
    <p:extLst>
      <p:ext uri="{BB962C8B-B14F-4D97-AF65-F5344CB8AC3E}">
        <p14:creationId xmlns:p14="http://schemas.microsoft.com/office/powerpoint/2010/main" val="221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3346704" cy="1286949"/>
          </a:xfrm>
        </p:spPr>
        <p:txBody>
          <a:bodyPr/>
          <a:lstStyle/>
          <a:p>
            <a:endParaRPr lang="pl-PL" dirty="0" smtClean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endParaRPr lang="pl-PL" dirty="0" smtClean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endParaRPr lang="pl-PL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endParaRPr lang="pl-PL" dirty="0" smtClean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r>
              <a:rPr lang="en-GB" dirty="0" err="1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Pawilon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jest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klimatyzowany</a:t>
            </a:r>
            <a:endParaRPr lang="en-GB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788024" y="836712"/>
            <a:ext cx="3346704" cy="158417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lrTx/>
            </a:pPr>
            <a:r>
              <a:rPr lang="en-GB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Kurtyna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powietrzna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w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drzwiach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wejściowych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–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</a:pPr>
            <a:r>
              <a:rPr lang="en-GB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oszczędność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 Unicode MS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charset="0"/>
                <a:cs typeface="Arial Unicode MS" charset="0"/>
              </a:rPr>
              <a:t>energii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 Unicode MS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charset="0"/>
                <a:cs typeface="Arial Unicode MS" charset="0"/>
              </a:rPr>
            </a:br>
            <a:endParaRPr lang="en-GB" dirty="0">
              <a:solidFill>
                <a:srgbClr val="000000"/>
              </a:solidFill>
              <a:latin typeface="Arial" charset="0"/>
              <a:cs typeface="Arial Unicode MS" charset="0"/>
            </a:endParaRP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568952" cy="1143000"/>
          </a:xfrm>
        </p:spPr>
        <p:txBody>
          <a:bodyPr/>
          <a:lstStyle/>
          <a:p>
            <a:pPr marL="0" indent="0" algn="l">
              <a:lnSpc>
                <a:spcPct val="90000"/>
              </a:lnSpc>
              <a:spcBef>
                <a:spcPts val="500"/>
              </a:spcBef>
              <a:buNone/>
            </a:pPr>
            <a:r>
              <a:rPr lang="pl-PL" sz="2400" dirty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  <a:t>Dla ochrony przeciwpożarowej kontenera </a:t>
            </a:r>
            <a:r>
              <a:rPr lang="pl-PL" sz="2400" dirty="0" smtClean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  <a:t>EKO AB </a:t>
            </a:r>
            <a:r>
              <a:rPr lang="pl-PL" sz="2400" dirty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  <a:t>wykorzystano </a:t>
            </a:r>
            <a:r>
              <a:rPr lang="pl-PL" sz="2800" dirty="0"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gaśnice wodne mgłowe </a:t>
            </a:r>
            <a:r>
              <a:rPr lang="pl-PL" sz="2800" dirty="0" err="1"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Telesto</a:t>
            </a:r>
            <a:r>
              <a:rPr lang="pl-PL" sz="2800" dirty="0"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 </a:t>
            </a:r>
            <a:r>
              <a:rPr lang="pl-PL" sz="2400" dirty="0"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-  patent firmy </a:t>
            </a:r>
            <a:r>
              <a:rPr lang="pl-PL" sz="2400" dirty="0" err="1"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Telesto</a:t>
            </a:r>
            <a:r>
              <a:rPr lang="pl-PL" sz="2400" dirty="0"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.</a:t>
            </a:r>
            <a:r>
              <a:rPr lang="pl-PL" sz="2400" dirty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  <a:t/>
            </a:r>
            <a:br>
              <a:rPr lang="pl-PL" sz="2400" dirty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</a:br>
            <a:r>
              <a:rPr lang="pl-PL" sz="2400" dirty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  <a:t/>
            </a:r>
            <a:br>
              <a:rPr lang="pl-PL" sz="2400" dirty="0">
                <a:solidFill>
                  <a:srgbClr val="000000"/>
                </a:solidFill>
                <a:effectLst/>
                <a:latin typeface="Arial" charset="0"/>
                <a:cs typeface="Arial Unicode MS" charset="0"/>
              </a:rPr>
            </a:br>
            <a:endParaRPr lang="pl-PL" sz="2400" dirty="0">
              <a:effectLst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778250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72816"/>
            <a:ext cx="417512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3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1372</Words>
  <Application>Microsoft Office PowerPoint</Application>
  <PresentationFormat>Pokaz na ekranie (4:3)</PresentationFormat>
  <Paragraphs>216</Paragraphs>
  <Slides>32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Aerodynamiczny</vt:lpstr>
      <vt:lpstr>SYSTEM EKO AB EKORECEPTA NA TYSIĄCE MIEJSC PRACY   ANDRZEJ BARTOSZKIEWICZ </vt:lpstr>
      <vt:lpstr> Śmieci w sieci - polska innowacja  NOWOCZESNY ALTERNATYWNY SYSTEM ODBIORU I SEGREGACJI ODPADÓW KOMUNALNYCH OD MIESZKAŃCÓW  ZGODNY ZE ZNOWELIZOWANĄ USTAWĄ O UPICWG  POLSKA LIDEREM W GOSPODARCE ODPADAMI  </vt:lpstr>
      <vt:lpstr>    Fundusze idą wyłącznie na pokrycie kosztów zbierania oraz edukacji i promocji programu – zasada Non-profit</vt:lpstr>
      <vt:lpstr>  ODPADY KOMUNALNE</vt:lpstr>
      <vt:lpstr> </vt:lpstr>
      <vt:lpstr>             System EKO AB w Płocku  (w pełni sprawdzony, przetestowany w praktyce w okresie 4 lat) </vt:lpstr>
      <vt:lpstr>Prezentacja programu PowerPoint</vt:lpstr>
      <vt:lpstr> System EKO AB, w którym odbiór i segregacja dostarczonych śmieci komunalnych odbywa się w kontenerze, dla poprawy bezpieczeństwa  i higieny pracy zatrudnionych w nim osób może być wyposażony w skuteczny sposób dezynfekcji i dezodoryzacji.   Najskuteczniejszą i kompleksową dezynfekcję całego pomieszczenia       do segregowania śmieci, zapewnia metoda objętościowej dezynfekcji   z wykorzystaniem mgły wodnej Firmy Telesto. To rozwiązanie zostało zaprojektowane, zbudowane i zainstalowane specjalnie dla potrzeb systemu EKO AB.  </vt:lpstr>
      <vt:lpstr>Dla ochrony przeciwpożarowej kontenera EKO AB wykorzystano gaśnice wodne mgłowe Telesto -  patent firmy Telesto.  </vt:lpstr>
      <vt:lpstr>WYPOSAŻENIE CZĘŚCI ROBOCZEJ PAWILONU</vt:lpstr>
      <vt:lpstr>WYPOSAŻENIE CZĘŚCI ROBOCZEJ PAWILONU</vt:lpstr>
      <vt:lpstr>WYPOSAŻENIE CZĘŚCI ROBOCZEJ PAWILONU</vt:lpstr>
      <vt:lpstr>Część socjalna pawilonu </vt:lpstr>
      <vt:lpstr>Część socjalna pawilonu </vt:lpstr>
      <vt:lpstr>Trójdzielne wiaderko  na odpady </vt:lpstr>
      <vt:lpstr>WSPÓŁPRACA SYSTEMU EKO AB  Z INNYMI TECHNOLOGIAMI</vt:lpstr>
      <vt:lpstr>MIESIĘCZNY KOSZT ZAGOSPODAROWANIA 1% ODPADÓW KOMUNALNYCH W POLSCE </vt:lpstr>
      <vt:lpstr>System EKO AB KOMU I JAK? </vt:lpstr>
      <vt:lpstr>SYSTEM EKO AB</vt:lpstr>
      <vt:lpstr>FRAKCJE ENERGETYCZNE W SYSTEMIE EKO AB</vt:lpstr>
      <vt:lpstr>Prezentacja programu PowerPoint</vt:lpstr>
      <vt:lpstr>SYSTEM EKO AB TO SPOSÓB ZREDUKOWANIA O OK. 95% STRUMIENIA ODPADÓW KOMUNALNYCH JUŻ NA ETAPIE ODBIORU I SEGREGACJI</vt:lpstr>
      <vt:lpstr>Wnioski </vt:lpstr>
      <vt:lpstr>Prezentacja programu PowerPoint</vt:lpstr>
      <vt:lpstr>SAMORZĄDOWCO!</vt:lpstr>
      <vt:lpstr>MIEJSCA PRACY W SYSTEMIE EKO AB</vt:lpstr>
      <vt:lpstr>ROZWÓJ RECYKLINGU I PRODUKCJI ENERGII ODNAWIALNEJ</vt:lpstr>
      <vt:lpstr>Prezentacja programu PowerPoint</vt:lpstr>
      <vt:lpstr>NA CO LEPIEJ WYDAĆ PIENIĄDZE PUBLICZNE? </vt:lpstr>
      <vt:lpstr>NAGRODA „PRZEGLĄDU TECHNICZNEGO” </vt:lpstr>
      <vt:lpstr>POZYTYWISTA ROKU 2011</vt:lpstr>
      <vt:lpstr>DZIĘKUJĘ ZA UWAGĘ.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EKO AB- śmieci e ekosieci – polska innowacja</dc:title>
  <dc:creator>EKO AB</dc:creator>
  <cp:lastModifiedBy>EKO AB</cp:lastModifiedBy>
  <cp:revision>71</cp:revision>
  <dcterms:created xsi:type="dcterms:W3CDTF">2012-08-13T17:12:18Z</dcterms:created>
  <dcterms:modified xsi:type="dcterms:W3CDTF">2013-02-10T18:09:10Z</dcterms:modified>
</cp:coreProperties>
</file>